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8" r:id="rId3"/>
    <p:sldId id="260" r:id="rId4"/>
    <p:sldId id="284" r:id="rId5"/>
    <p:sldId id="259" r:id="rId6"/>
    <p:sldId id="261" r:id="rId7"/>
    <p:sldId id="262" r:id="rId8"/>
    <p:sldId id="263" r:id="rId9"/>
    <p:sldId id="285" r:id="rId10"/>
    <p:sldId id="266" r:id="rId11"/>
    <p:sldId id="267" r:id="rId12"/>
    <p:sldId id="264" r:id="rId13"/>
    <p:sldId id="274" r:id="rId14"/>
    <p:sldId id="275" r:id="rId15"/>
    <p:sldId id="276" r:id="rId16"/>
    <p:sldId id="265" r:id="rId17"/>
    <p:sldId id="281" r:id="rId18"/>
    <p:sldId id="268" r:id="rId19"/>
    <p:sldId id="286" r:id="rId20"/>
    <p:sldId id="287" r:id="rId21"/>
    <p:sldId id="269" r:id="rId22"/>
    <p:sldId id="270" r:id="rId23"/>
    <p:sldId id="272" r:id="rId24"/>
    <p:sldId id="280" r:id="rId25"/>
    <p:sldId id="282" r:id="rId26"/>
    <p:sldId id="283" r:id="rId27"/>
    <p:sldId id="277" r:id="rId28"/>
    <p:sldId id="279" r:id="rId29"/>
    <p:sldId id="27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FFCC"/>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9166C6-236B-47B8-BECC-DF07A420C165}" type="datetimeFigureOut">
              <a:rPr lang="en-US" smtClean="0"/>
              <a:t>9/23/2024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33964-E6BB-47D4-AAC5-997BCB943374}" type="slidenum">
              <a:rPr lang="en-US" smtClean="0"/>
              <a:t>‹#›</a:t>
            </a:fld>
            <a:endParaRPr lang="en-US"/>
          </a:p>
        </p:txBody>
      </p:sp>
    </p:spTree>
    <p:extLst>
      <p:ext uri="{BB962C8B-B14F-4D97-AF65-F5344CB8AC3E}">
        <p14:creationId xmlns:p14="http://schemas.microsoft.com/office/powerpoint/2010/main" val="1123229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1</a:t>
            </a:fld>
            <a:endParaRPr lang="en-US"/>
          </a:p>
        </p:txBody>
      </p:sp>
    </p:spTree>
    <p:extLst>
      <p:ext uri="{BB962C8B-B14F-4D97-AF65-F5344CB8AC3E}">
        <p14:creationId xmlns:p14="http://schemas.microsoft.com/office/powerpoint/2010/main" val="1293189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2</a:t>
            </a:fld>
            <a:endParaRPr lang="en-US"/>
          </a:p>
        </p:txBody>
      </p:sp>
    </p:spTree>
    <p:extLst>
      <p:ext uri="{BB962C8B-B14F-4D97-AF65-F5344CB8AC3E}">
        <p14:creationId xmlns:p14="http://schemas.microsoft.com/office/powerpoint/2010/main" val="334456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5</a:t>
            </a:fld>
            <a:endParaRPr lang="en-US"/>
          </a:p>
        </p:txBody>
      </p:sp>
    </p:spTree>
    <p:extLst>
      <p:ext uri="{BB962C8B-B14F-4D97-AF65-F5344CB8AC3E}">
        <p14:creationId xmlns:p14="http://schemas.microsoft.com/office/powerpoint/2010/main" val="1362593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D33964-E6BB-47D4-AAC5-997BCB943374}" type="slidenum">
              <a:rPr lang="en-US" smtClean="0"/>
              <a:t>17</a:t>
            </a:fld>
            <a:endParaRPr lang="en-US"/>
          </a:p>
        </p:txBody>
      </p:sp>
    </p:spTree>
    <p:extLst>
      <p:ext uri="{BB962C8B-B14F-4D97-AF65-F5344CB8AC3E}">
        <p14:creationId xmlns:p14="http://schemas.microsoft.com/office/powerpoint/2010/main" val="124930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E0C8-057F-43D9-99E3-A8D223475F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F3D912-CA54-44DF-BE36-11F85CAE92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B493DE-226E-41DF-948E-35BDED4ED902}"/>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5" name="Footer Placeholder 4">
            <a:extLst>
              <a:ext uri="{FF2B5EF4-FFF2-40B4-BE49-F238E27FC236}">
                <a16:creationId xmlns:a16="http://schemas.microsoft.com/office/drawing/2014/main" id="{C1808AAD-7143-4CEC-9183-A23AE7E671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6807E-AFC5-41CF-ABD3-E89C99DE2871}"/>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410776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71719-A510-4846-88DC-22D498743D1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A1A6E1A-409B-43B3-9ACB-CDC1228867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586D04-FA51-4BA8-8085-435ACB47A002}"/>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5" name="Footer Placeholder 4">
            <a:extLst>
              <a:ext uri="{FF2B5EF4-FFF2-40B4-BE49-F238E27FC236}">
                <a16:creationId xmlns:a16="http://schemas.microsoft.com/office/drawing/2014/main" id="{524BB6A4-EE9D-4084-BEE6-C8F05332D6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64BE68-3A70-4C0C-948C-9D5647E2F687}"/>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30020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78482A-1062-4224-8547-DEFD476C05F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C40072D-9FBF-49B9-A0BE-C3B6470EE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BE19C6-0C47-4510-8943-081F7D36C9E6}"/>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5" name="Footer Placeholder 4">
            <a:extLst>
              <a:ext uri="{FF2B5EF4-FFF2-40B4-BE49-F238E27FC236}">
                <a16:creationId xmlns:a16="http://schemas.microsoft.com/office/drawing/2014/main" id="{379B6F73-BD61-4599-87E8-2BF8BC1899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044757-1B2B-41CC-B3A2-BB67B748770E}"/>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87009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329F0-F64B-40BB-9EF4-D202785355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0F71B4-B0F7-4467-9292-D5C7C06586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EE69EB-EE9B-4B8A-8550-DA8B530F08AB}"/>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5" name="Footer Placeholder 4">
            <a:extLst>
              <a:ext uri="{FF2B5EF4-FFF2-40B4-BE49-F238E27FC236}">
                <a16:creationId xmlns:a16="http://schemas.microsoft.com/office/drawing/2014/main" id="{26F367E7-3417-415D-A144-B4EEABCAA7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AF5574-FFF6-400B-B79A-5D15B749FA58}"/>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597736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E23B4-7965-4E40-B021-3C4F14EE28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6E54D4A-1CDD-4EB3-9C45-2738465B90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07635E-35AA-4094-8282-AA6ABA3BA0C8}"/>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5" name="Footer Placeholder 4">
            <a:extLst>
              <a:ext uri="{FF2B5EF4-FFF2-40B4-BE49-F238E27FC236}">
                <a16:creationId xmlns:a16="http://schemas.microsoft.com/office/drawing/2014/main" id="{65E6855C-6DBC-47D5-9989-04178C1D54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51CC06-BF8B-4031-89B9-D441F7E3536B}"/>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5905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79A85-D007-4ED7-8C46-B13DE1D11D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EF870D-D3EB-4866-BE5A-EE16139F2A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5FC888-AC28-4FEC-8446-F8FEC2853B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8A90C0-0954-4EFA-8B26-1E3FB39A6A3B}"/>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6" name="Footer Placeholder 5">
            <a:extLst>
              <a:ext uri="{FF2B5EF4-FFF2-40B4-BE49-F238E27FC236}">
                <a16:creationId xmlns:a16="http://schemas.microsoft.com/office/drawing/2014/main" id="{E39014CB-3FD1-431E-A9B9-C1923B439B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25F269-0A71-4940-B101-658EE2D08670}"/>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351913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8AE1B-2366-479A-8907-55F0D34298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0D4D11-D406-46FE-8E34-FC5E4E2EB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98EFB3-1152-44D6-AEB5-E00044CFE4F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1B20D08-4D76-4E7B-8A2C-EF37156389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FED2C3-8914-4B9F-ADE5-A488115FB8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1C93784-E5BD-44FB-B975-EF6F0EF48C20}"/>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8" name="Footer Placeholder 7">
            <a:extLst>
              <a:ext uri="{FF2B5EF4-FFF2-40B4-BE49-F238E27FC236}">
                <a16:creationId xmlns:a16="http://schemas.microsoft.com/office/drawing/2014/main" id="{643B378D-8AAF-46D2-9485-887064F36B5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20C4F0-3077-4EBD-BEAC-405312FB9C8B}"/>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409846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8420C-158F-48F3-A9EE-5CD8B9956E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7DFE32A-35A1-46E1-8070-CB3483D77C54}"/>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4" name="Footer Placeholder 3">
            <a:extLst>
              <a:ext uri="{FF2B5EF4-FFF2-40B4-BE49-F238E27FC236}">
                <a16:creationId xmlns:a16="http://schemas.microsoft.com/office/drawing/2014/main" id="{DBC7E917-9E28-4710-9E83-ABEDF7E015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7A6488-B788-4559-B822-A5D4D86407E2}"/>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1257828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4E75EF-1B34-4FD6-8F93-B8C0C2CD2CD7}"/>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3" name="Footer Placeholder 2">
            <a:extLst>
              <a:ext uri="{FF2B5EF4-FFF2-40B4-BE49-F238E27FC236}">
                <a16:creationId xmlns:a16="http://schemas.microsoft.com/office/drawing/2014/main" id="{80049296-0E17-48FD-A390-CE2013E785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2C8911-1D4D-492B-8D3F-BC2D0269B66E}"/>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4018212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7BDB2-30B2-40B0-AA66-9B11752C8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796805-F593-4EC4-A936-618779F63E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3490F7-D211-4192-8248-5F52E04B6C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B6A431-22D4-4E7B-9EF6-36FD609D4D72}"/>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6" name="Footer Placeholder 5">
            <a:extLst>
              <a:ext uri="{FF2B5EF4-FFF2-40B4-BE49-F238E27FC236}">
                <a16:creationId xmlns:a16="http://schemas.microsoft.com/office/drawing/2014/main" id="{4E23D52A-9ADE-4EA5-B668-B7C885EE50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BAD57F-16E2-414B-9FBA-1566513BDDD8}"/>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2463764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0AF64-6031-4654-9136-000C06C451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1BB334-5914-4949-931D-A0EFD57B70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E6AEAA-160E-4C4E-A192-C87E3B04C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D902D8-F599-4ABE-B715-325482F61803}"/>
              </a:ext>
            </a:extLst>
          </p:cNvPr>
          <p:cNvSpPr>
            <a:spLocks noGrp="1"/>
          </p:cNvSpPr>
          <p:nvPr>
            <p:ph type="dt" sz="half" idx="10"/>
          </p:nvPr>
        </p:nvSpPr>
        <p:spPr/>
        <p:txBody>
          <a:bodyPr/>
          <a:lstStyle/>
          <a:p>
            <a:fld id="{90622345-AD66-4C2C-A535-972486213657}" type="datetimeFigureOut">
              <a:rPr lang="en-US" smtClean="0"/>
              <a:t>9/23/2024</a:t>
            </a:fld>
            <a:endParaRPr lang="en-US"/>
          </a:p>
        </p:txBody>
      </p:sp>
      <p:sp>
        <p:nvSpPr>
          <p:cNvPr id="6" name="Footer Placeholder 5">
            <a:extLst>
              <a:ext uri="{FF2B5EF4-FFF2-40B4-BE49-F238E27FC236}">
                <a16:creationId xmlns:a16="http://schemas.microsoft.com/office/drawing/2014/main" id="{B02829B9-BB40-4DF6-B4C5-0F2F717E03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F7892F-AF1E-4274-AD69-9BD34BB3FE5C}"/>
              </a:ext>
            </a:extLst>
          </p:cNvPr>
          <p:cNvSpPr>
            <a:spLocks noGrp="1"/>
          </p:cNvSpPr>
          <p:nvPr>
            <p:ph type="sldNum" sz="quarter" idx="12"/>
          </p:nvPr>
        </p:nvSpPr>
        <p:spPr/>
        <p:txBody>
          <a:bodyPr/>
          <a:lstStyle/>
          <a:p>
            <a:fld id="{6B115888-AECB-415A-BD7F-BD9AFDDE530B}" type="slidenum">
              <a:rPr lang="en-US" smtClean="0"/>
              <a:t>‹#›</a:t>
            </a:fld>
            <a:endParaRPr lang="en-US"/>
          </a:p>
        </p:txBody>
      </p:sp>
    </p:spTree>
    <p:extLst>
      <p:ext uri="{BB962C8B-B14F-4D97-AF65-F5344CB8AC3E}">
        <p14:creationId xmlns:p14="http://schemas.microsoft.com/office/powerpoint/2010/main" val="3221406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DF20AC-047D-4FAB-86BC-F04CF82BA8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90AD25F-DB1F-40DA-B023-34D8CAD2B4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8E3996-F603-437D-A517-6F9B6BDD6A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622345-AD66-4C2C-A535-972486213657}" type="datetimeFigureOut">
              <a:rPr lang="en-US" smtClean="0"/>
              <a:t>9/23/2024</a:t>
            </a:fld>
            <a:endParaRPr lang="en-US"/>
          </a:p>
        </p:txBody>
      </p:sp>
      <p:sp>
        <p:nvSpPr>
          <p:cNvPr id="5" name="Footer Placeholder 4">
            <a:extLst>
              <a:ext uri="{FF2B5EF4-FFF2-40B4-BE49-F238E27FC236}">
                <a16:creationId xmlns:a16="http://schemas.microsoft.com/office/drawing/2014/main" id="{3C94CC09-13A4-48F5-9429-B11D802768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30E2A6-BD22-43F6-BFD5-DD3D546120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115888-AECB-415A-BD7F-BD9AFDDE530B}" type="slidenum">
              <a:rPr lang="en-US" smtClean="0"/>
              <a:t>‹#›</a:t>
            </a:fld>
            <a:endParaRPr lang="en-US"/>
          </a:p>
        </p:txBody>
      </p:sp>
    </p:spTree>
    <p:extLst>
      <p:ext uri="{BB962C8B-B14F-4D97-AF65-F5344CB8AC3E}">
        <p14:creationId xmlns:p14="http://schemas.microsoft.com/office/powerpoint/2010/main" val="52257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image" Target="../media/image35.wmf"/><Relationship Id="rId7" Type="http://schemas.openxmlformats.org/officeDocument/2006/relationships/image" Target="../media/image37.wmf"/><Relationship Id="rId2" Type="http://schemas.openxmlformats.org/officeDocument/2006/relationships/oleObject" Target="../embeddings/oleObject34.bin"/><Relationship Id="rId1" Type="http://schemas.openxmlformats.org/officeDocument/2006/relationships/slideLayout" Target="../slideLayouts/slideLayout1.xml"/><Relationship Id="rId6" Type="http://schemas.openxmlformats.org/officeDocument/2006/relationships/oleObject" Target="../embeddings/oleObject36.bin"/><Relationship Id="rId11" Type="http://schemas.openxmlformats.org/officeDocument/2006/relationships/image" Target="../media/image39.wmf"/><Relationship Id="rId5" Type="http://schemas.openxmlformats.org/officeDocument/2006/relationships/image" Target="../media/image36.wmf"/><Relationship Id="rId10" Type="http://schemas.openxmlformats.org/officeDocument/2006/relationships/oleObject" Target="../embeddings/oleObject38.bin"/><Relationship Id="rId4" Type="http://schemas.openxmlformats.org/officeDocument/2006/relationships/oleObject" Target="../embeddings/oleObject35.bin"/><Relationship Id="rId9" Type="http://schemas.openxmlformats.org/officeDocument/2006/relationships/image" Target="../media/image38.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image" Target="../media/image40.wmf"/><Relationship Id="rId7" Type="http://schemas.openxmlformats.org/officeDocument/2006/relationships/image" Target="../media/image42.wmf"/><Relationship Id="rId2" Type="http://schemas.openxmlformats.org/officeDocument/2006/relationships/oleObject" Target="../embeddings/oleObject39.bin"/><Relationship Id="rId1" Type="http://schemas.openxmlformats.org/officeDocument/2006/relationships/slideLayout" Target="../slideLayouts/slideLayout1.xml"/><Relationship Id="rId6" Type="http://schemas.openxmlformats.org/officeDocument/2006/relationships/oleObject" Target="../embeddings/oleObject41.bin"/><Relationship Id="rId5" Type="http://schemas.openxmlformats.org/officeDocument/2006/relationships/image" Target="../media/image41.wmf"/><Relationship Id="rId4" Type="http://schemas.openxmlformats.org/officeDocument/2006/relationships/oleObject" Target="../embeddings/oleObject40.bin"/><Relationship Id="rId9" Type="http://schemas.openxmlformats.org/officeDocument/2006/relationships/image" Target="../media/image43.wmf"/></Relationships>
</file>

<file path=ppt/slides/_rels/slide12.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oleObject" Target="../embeddings/oleObject43.bin"/><Relationship Id="rId1" Type="http://schemas.openxmlformats.org/officeDocument/2006/relationships/slideLayout" Target="../slideLayouts/slideLayout1.xml"/><Relationship Id="rId5" Type="http://schemas.openxmlformats.org/officeDocument/2006/relationships/image" Target="../media/image45.wmf"/><Relationship Id="rId4" Type="http://schemas.openxmlformats.org/officeDocument/2006/relationships/oleObject" Target="../embeddings/oleObject44.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image" Target="../media/image46.wmf"/><Relationship Id="rId7" Type="http://schemas.openxmlformats.org/officeDocument/2006/relationships/image" Target="../media/image48.wmf"/><Relationship Id="rId2" Type="http://schemas.openxmlformats.org/officeDocument/2006/relationships/oleObject" Target="../embeddings/oleObject45.bin"/><Relationship Id="rId1" Type="http://schemas.openxmlformats.org/officeDocument/2006/relationships/slideLayout" Target="../slideLayouts/slideLayout2.xml"/><Relationship Id="rId6" Type="http://schemas.openxmlformats.org/officeDocument/2006/relationships/oleObject" Target="../embeddings/oleObject47.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49.bin"/><Relationship Id="rId4" Type="http://schemas.openxmlformats.org/officeDocument/2006/relationships/oleObject" Target="../embeddings/oleObject46.bin"/><Relationship Id="rId9" Type="http://schemas.openxmlformats.org/officeDocument/2006/relationships/image" Target="../media/image49.wmf"/></Relationships>
</file>

<file path=ppt/slides/_rels/slide14.xml.rels><?xml version="1.0" encoding="UTF-8" standalone="yes"?>
<Relationships xmlns="http://schemas.openxmlformats.org/package/2006/relationships"><Relationship Id="rId3" Type="http://schemas.openxmlformats.org/officeDocument/2006/relationships/image" Target="../media/image51.wmf"/><Relationship Id="rId7" Type="http://schemas.openxmlformats.org/officeDocument/2006/relationships/image" Target="../media/image53.wmf"/><Relationship Id="rId2" Type="http://schemas.openxmlformats.org/officeDocument/2006/relationships/oleObject" Target="../embeddings/oleObject50.bin"/><Relationship Id="rId1" Type="http://schemas.openxmlformats.org/officeDocument/2006/relationships/slideLayout" Target="../slideLayouts/slideLayout2.xml"/><Relationship Id="rId6" Type="http://schemas.openxmlformats.org/officeDocument/2006/relationships/oleObject" Target="../embeddings/oleObject52.bin"/><Relationship Id="rId5" Type="http://schemas.openxmlformats.org/officeDocument/2006/relationships/image" Target="../media/image52.wmf"/><Relationship Id="rId4" Type="http://schemas.openxmlformats.org/officeDocument/2006/relationships/oleObject" Target="../embeddings/oleObject51.bin"/></Relationships>
</file>

<file path=ppt/slides/_rels/slide15.xml.rels><?xml version="1.0" encoding="UTF-8" standalone="yes"?>
<Relationships xmlns="http://schemas.openxmlformats.org/package/2006/relationships"><Relationship Id="rId3" Type="http://schemas.openxmlformats.org/officeDocument/2006/relationships/image" Target="../media/image54.wmf"/><Relationship Id="rId7" Type="http://schemas.openxmlformats.org/officeDocument/2006/relationships/image" Target="../media/image56.wmf"/><Relationship Id="rId2" Type="http://schemas.openxmlformats.org/officeDocument/2006/relationships/oleObject" Target="../embeddings/oleObject53.bin"/><Relationship Id="rId1" Type="http://schemas.openxmlformats.org/officeDocument/2006/relationships/slideLayout" Target="../slideLayouts/slideLayout2.xml"/><Relationship Id="rId6" Type="http://schemas.openxmlformats.org/officeDocument/2006/relationships/oleObject" Target="../embeddings/oleObject55.bin"/><Relationship Id="rId5" Type="http://schemas.openxmlformats.org/officeDocument/2006/relationships/image" Target="../media/image55.wmf"/><Relationship Id="rId4" Type="http://schemas.openxmlformats.org/officeDocument/2006/relationships/oleObject" Target="../embeddings/oleObject54.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59.bin"/><Relationship Id="rId13" Type="http://schemas.openxmlformats.org/officeDocument/2006/relationships/image" Target="../media/image62.wmf"/><Relationship Id="rId3" Type="http://schemas.openxmlformats.org/officeDocument/2006/relationships/image" Target="../media/image57.wmf"/><Relationship Id="rId7" Type="http://schemas.openxmlformats.org/officeDocument/2006/relationships/image" Target="../media/image59.wmf"/><Relationship Id="rId12" Type="http://schemas.openxmlformats.org/officeDocument/2006/relationships/oleObject" Target="../embeddings/oleObject61.bin"/><Relationship Id="rId2" Type="http://schemas.openxmlformats.org/officeDocument/2006/relationships/oleObject" Target="../embeddings/oleObject56.bin"/><Relationship Id="rId1" Type="http://schemas.openxmlformats.org/officeDocument/2006/relationships/slideLayout" Target="../slideLayouts/slideLayout1.xml"/><Relationship Id="rId6" Type="http://schemas.openxmlformats.org/officeDocument/2006/relationships/oleObject" Target="../embeddings/oleObject58.bin"/><Relationship Id="rId11" Type="http://schemas.openxmlformats.org/officeDocument/2006/relationships/image" Target="../media/image61.wmf"/><Relationship Id="rId5" Type="http://schemas.openxmlformats.org/officeDocument/2006/relationships/image" Target="../media/image58.wmf"/><Relationship Id="rId10" Type="http://schemas.openxmlformats.org/officeDocument/2006/relationships/oleObject" Target="../embeddings/oleObject60.bin"/><Relationship Id="rId4" Type="http://schemas.openxmlformats.org/officeDocument/2006/relationships/oleObject" Target="../embeddings/oleObject57.bin"/><Relationship Id="rId9" Type="http://schemas.openxmlformats.org/officeDocument/2006/relationships/image" Target="../media/image60.wmf"/></Relationships>
</file>

<file path=ppt/slides/_rels/slide17.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62.bin"/><Relationship Id="rId7" Type="http://schemas.openxmlformats.org/officeDocument/2006/relationships/oleObject" Target="../embeddings/oleObject64.bin"/><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4.wmf"/><Relationship Id="rId5" Type="http://schemas.openxmlformats.org/officeDocument/2006/relationships/oleObject" Target="../embeddings/oleObject63.bin"/><Relationship Id="rId10" Type="http://schemas.openxmlformats.org/officeDocument/2006/relationships/image" Target="../media/image66.wmf"/><Relationship Id="rId4" Type="http://schemas.openxmlformats.org/officeDocument/2006/relationships/image" Target="../media/image63.wmf"/><Relationship Id="rId9" Type="http://schemas.openxmlformats.org/officeDocument/2006/relationships/oleObject" Target="../embeddings/oleObject65.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image" Target="../media/image67.wmf"/><Relationship Id="rId7" Type="http://schemas.openxmlformats.org/officeDocument/2006/relationships/image" Target="../media/image69.wmf"/><Relationship Id="rId2" Type="http://schemas.openxmlformats.org/officeDocument/2006/relationships/oleObject" Target="../embeddings/oleObject66.bin"/><Relationship Id="rId1" Type="http://schemas.openxmlformats.org/officeDocument/2006/relationships/slideLayout" Target="../slideLayouts/slideLayout1.xml"/><Relationship Id="rId6" Type="http://schemas.openxmlformats.org/officeDocument/2006/relationships/oleObject" Target="../embeddings/oleObject68.bin"/><Relationship Id="rId5" Type="http://schemas.openxmlformats.org/officeDocument/2006/relationships/image" Target="../media/image68.wmf"/><Relationship Id="rId4" Type="http://schemas.openxmlformats.org/officeDocument/2006/relationships/oleObject" Target="../embeddings/oleObject67.bin"/><Relationship Id="rId9" Type="http://schemas.openxmlformats.org/officeDocument/2006/relationships/image" Target="../media/image70.wmf"/></Relationships>
</file>

<file path=ppt/slides/_rels/slide19.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oleObject" Target="../embeddings/oleObject66.bin"/><Relationship Id="rId1" Type="http://schemas.openxmlformats.org/officeDocument/2006/relationships/slideLayout" Target="../slideLayouts/slideLayout1.xml"/><Relationship Id="rId5" Type="http://schemas.openxmlformats.org/officeDocument/2006/relationships/image" Target="../media/image71.emf"/><Relationship Id="rId4" Type="http://schemas.openxmlformats.org/officeDocument/2006/relationships/oleObject" Target="../embeddings/oleObject70.bin"/></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oleObject" Target="../embeddings/oleObject5.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3" Type="http://schemas.openxmlformats.org/officeDocument/2006/relationships/image" Target="../media/image68.wmf"/><Relationship Id="rId7" Type="http://schemas.openxmlformats.org/officeDocument/2006/relationships/image" Target="../media/image70.wmf"/><Relationship Id="rId2" Type="http://schemas.openxmlformats.org/officeDocument/2006/relationships/oleObject" Target="../embeddings/oleObject67.bin"/><Relationship Id="rId1" Type="http://schemas.openxmlformats.org/officeDocument/2006/relationships/slideLayout" Target="../slideLayouts/slideLayout1.xml"/><Relationship Id="rId6" Type="http://schemas.openxmlformats.org/officeDocument/2006/relationships/oleObject" Target="../embeddings/oleObject69.bin"/><Relationship Id="rId5" Type="http://schemas.openxmlformats.org/officeDocument/2006/relationships/image" Target="../media/image69.wmf"/><Relationship Id="rId4" Type="http://schemas.openxmlformats.org/officeDocument/2006/relationships/oleObject" Target="../embeddings/oleObject68.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74.bin"/><Relationship Id="rId3" Type="http://schemas.openxmlformats.org/officeDocument/2006/relationships/image" Target="../media/image72.wmf"/><Relationship Id="rId7" Type="http://schemas.openxmlformats.org/officeDocument/2006/relationships/image" Target="../media/image74.wmf"/><Relationship Id="rId2" Type="http://schemas.openxmlformats.org/officeDocument/2006/relationships/oleObject" Target="../embeddings/oleObject71.bin"/><Relationship Id="rId1" Type="http://schemas.openxmlformats.org/officeDocument/2006/relationships/slideLayout" Target="../slideLayouts/slideLayout1.xml"/><Relationship Id="rId6" Type="http://schemas.openxmlformats.org/officeDocument/2006/relationships/oleObject" Target="../embeddings/oleObject73.bin"/><Relationship Id="rId5" Type="http://schemas.openxmlformats.org/officeDocument/2006/relationships/image" Target="../media/image73.wmf"/><Relationship Id="rId4" Type="http://schemas.openxmlformats.org/officeDocument/2006/relationships/oleObject" Target="../embeddings/oleObject72.bin"/><Relationship Id="rId9" Type="http://schemas.openxmlformats.org/officeDocument/2006/relationships/image" Target="../media/image75.wmf"/></Relationships>
</file>

<file path=ppt/slides/_rels/slide22.xml.rels><?xml version="1.0" encoding="UTF-8" standalone="yes"?>
<Relationships xmlns="http://schemas.openxmlformats.org/package/2006/relationships"><Relationship Id="rId3" Type="http://schemas.openxmlformats.org/officeDocument/2006/relationships/image" Target="../media/image76.wmf"/><Relationship Id="rId7" Type="http://schemas.openxmlformats.org/officeDocument/2006/relationships/image" Target="../media/image77.wmf"/><Relationship Id="rId2" Type="http://schemas.openxmlformats.org/officeDocument/2006/relationships/oleObject" Target="../embeddings/oleObject75.bin"/><Relationship Id="rId1" Type="http://schemas.openxmlformats.org/officeDocument/2006/relationships/slideLayout" Target="../slideLayouts/slideLayout2.xml"/><Relationship Id="rId6" Type="http://schemas.openxmlformats.org/officeDocument/2006/relationships/oleObject" Target="../embeddings/oleObject77.bin"/><Relationship Id="rId5" Type="http://schemas.openxmlformats.org/officeDocument/2006/relationships/image" Target="../media/image68.wmf"/><Relationship Id="rId4" Type="http://schemas.openxmlformats.org/officeDocument/2006/relationships/oleObject" Target="../embeddings/oleObject76.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1.bin"/><Relationship Id="rId3" Type="http://schemas.openxmlformats.org/officeDocument/2006/relationships/image" Target="../media/image78.wmf"/><Relationship Id="rId7" Type="http://schemas.openxmlformats.org/officeDocument/2006/relationships/image" Target="../media/image80.wmf"/><Relationship Id="rId2" Type="http://schemas.openxmlformats.org/officeDocument/2006/relationships/oleObject" Target="../embeddings/oleObject78.bin"/><Relationship Id="rId1" Type="http://schemas.openxmlformats.org/officeDocument/2006/relationships/slideLayout" Target="../slideLayouts/slideLayout2.xml"/><Relationship Id="rId6" Type="http://schemas.openxmlformats.org/officeDocument/2006/relationships/oleObject" Target="../embeddings/oleObject80.bin"/><Relationship Id="rId5" Type="http://schemas.openxmlformats.org/officeDocument/2006/relationships/image" Target="../media/image79.wmf"/><Relationship Id="rId4" Type="http://schemas.openxmlformats.org/officeDocument/2006/relationships/oleObject" Target="../embeddings/oleObject79.bin"/><Relationship Id="rId9" Type="http://schemas.openxmlformats.org/officeDocument/2006/relationships/image" Target="../media/image81.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image" Target="../media/image82.wmf"/><Relationship Id="rId7" Type="http://schemas.openxmlformats.org/officeDocument/2006/relationships/image" Target="../media/image84.wmf"/><Relationship Id="rId2" Type="http://schemas.openxmlformats.org/officeDocument/2006/relationships/oleObject" Target="../embeddings/oleObject82.bin"/><Relationship Id="rId1" Type="http://schemas.openxmlformats.org/officeDocument/2006/relationships/slideLayout" Target="../slideLayouts/slideLayout2.xml"/><Relationship Id="rId6" Type="http://schemas.openxmlformats.org/officeDocument/2006/relationships/oleObject" Target="../embeddings/oleObject84.bin"/><Relationship Id="rId11" Type="http://schemas.openxmlformats.org/officeDocument/2006/relationships/image" Target="../media/image86.wmf"/><Relationship Id="rId5" Type="http://schemas.openxmlformats.org/officeDocument/2006/relationships/image" Target="../media/image83.wmf"/><Relationship Id="rId10" Type="http://schemas.openxmlformats.org/officeDocument/2006/relationships/oleObject" Target="../embeddings/oleObject86.bin"/><Relationship Id="rId4" Type="http://schemas.openxmlformats.org/officeDocument/2006/relationships/oleObject" Target="../embeddings/oleObject83.bin"/><Relationship Id="rId9" Type="http://schemas.openxmlformats.org/officeDocument/2006/relationships/image" Target="../media/image85.wmf"/></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90.bin"/><Relationship Id="rId3" Type="http://schemas.openxmlformats.org/officeDocument/2006/relationships/image" Target="../media/image87.wmf"/><Relationship Id="rId7" Type="http://schemas.openxmlformats.org/officeDocument/2006/relationships/image" Target="../media/image89.wmf"/><Relationship Id="rId2" Type="http://schemas.openxmlformats.org/officeDocument/2006/relationships/oleObject" Target="../embeddings/oleObject87.bin"/><Relationship Id="rId1" Type="http://schemas.openxmlformats.org/officeDocument/2006/relationships/slideLayout" Target="../slideLayouts/slideLayout2.xml"/><Relationship Id="rId6" Type="http://schemas.openxmlformats.org/officeDocument/2006/relationships/oleObject" Target="../embeddings/oleObject89.bin"/><Relationship Id="rId11" Type="http://schemas.openxmlformats.org/officeDocument/2006/relationships/image" Target="../media/image91.wmf"/><Relationship Id="rId5" Type="http://schemas.openxmlformats.org/officeDocument/2006/relationships/image" Target="../media/image88.wmf"/><Relationship Id="rId10" Type="http://schemas.openxmlformats.org/officeDocument/2006/relationships/oleObject" Target="../embeddings/oleObject91.bin"/><Relationship Id="rId4" Type="http://schemas.openxmlformats.org/officeDocument/2006/relationships/oleObject" Target="../embeddings/oleObject88.bin"/><Relationship Id="rId9" Type="http://schemas.openxmlformats.org/officeDocument/2006/relationships/image" Target="../media/image90.wmf"/></Relationships>
</file>

<file path=ppt/slides/_rels/slide26.xml.rels><?xml version="1.0" encoding="UTF-8" standalone="yes"?>
<Relationships xmlns="http://schemas.openxmlformats.org/package/2006/relationships"><Relationship Id="rId3" Type="http://schemas.openxmlformats.org/officeDocument/2006/relationships/image" Target="../media/image92.wmf"/><Relationship Id="rId7" Type="http://schemas.openxmlformats.org/officeDocument/2006/relationships/image" Target="../media/image94.wmf"/><Relationship Id="rId2" Type="http://schemas.openxmlformats.org/officeDocument/2006/relationships/oleObject" Target="../embeddings/oleObject92.bin"/><Relationship Id="rId1" Type="http://schemas.openxmlformats.org/officeDocument/2006/relationships/slideLayout" Target="../slideLayouts/slideLayout2.xml"/><Relationship Id="rId6" Type="http://schemas.openxmlformats.org/officeDocument/2006/relationships/oleObject" Target="../embeddings/oleObject94.bin"/><Relationship Id="rId5" Type="http://schemas.openxmlformats.org/officeDocument/2006/relationships/image" Target="../media/image93.wmf"/><Relationship Id="rId4" Type="http://schemas.openxmlformats.org/officeDocument/2006/relationships/oleObject" Target="../embeddings/oleObject93.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98.bin"/><Relationship Id="rId3" Type="http://schemas.openxmlformats.org/officeDocument/2006/relationships/image" Target="../media/image95.wmf"/><Relationship Id="rId7" Type="http://schemas.openxmlformats.org/officeDocument/2006/relationships/image" Target="../media/image97.emf"/><Relationship Id="rId2" Type="http://schemas.openxmlformats.org/officeDocument/2006/relationships/oleObject" Target="../embeddings/oleObject95.bin"/><Relationship Id="rId1" Type="http://schemas.openxmlformats.org/officeDocument/2006/relationships/slideLayout" Target="../slideLayouts/slideLayout2.xml"/><Relationship Id="rId6" Type="http://schemas.openxmlformats.org/officeDocument/2006/relationships/oleObject" Target="../embeddings/oleObject97.bin"/><Relationship Id="rId5" Type="http://schemas.openxmlformats.org/officeDocument/2006/relationships/image" Target="../media/image96.wmf"/><Relationship Id="rId4" Type="http://schemas.openxmlformats.org/officeDocument/2006/relationships/oleObject" Target="../embeddings/oleObject96.bin"/><Relationship Id="rId9" Type="http://schemas.openxmlformats.org/officeDocument/2006/relationships/image" Target="../media/image98.e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02.bin"/><Relationship Id="rId3" Type="http://schemas.openxmlformats.org/officeDocument/2006/relationships/image" Target="../media/image99.wmf"/><Relationship Id="rId7" Type="http://schemas.openxmlformats.org/officeDocument/2006/relationships/image" Target="../media/image101.emf"/><Relationship Id="rId2" Type="http://schemas.openxmlformats.org/officeDocument/2006/relationships/oleObject" Target="../embeddings/oleObject99.bin"/><Relationship Id="rId1" Type="http://schemas.openxmlformats.org/officeDocument/2006/relationships/slideLayout" Target="../slideLayouts/slideLayout2.xml"/><Relationship Id="rId6" Type="http://schemas.openxmlformats.org/officeDocument/2006/relationships/oleObject" Target="../embeddings/oleObject101.bin"/><Relationship Id="rId5" Type="http://schemas.openxmlformats.org/officeDocument/2006/relationships/image" Target="../media/image100.wmf"/><Relationship Id="rId4" Type="http://schemas.openxmlformats.org/officeDocument/2006/relationships/oleObject" Target="../embeddings/oleObject100.bin"/><Relationship Id="rId9" Type="http://schemas.openxmlformats.org/officeDocument/2006/relationships/image" Target="../media/image102.emf"/></Relationships>
</file>

<file path=ppt/slides/_rels/slide29.xml.rels><?xml version="1.0" encoding="UTF-8" standalone="yes"?>
<Relationships xmlns="http://schemas.openxmlformats.org/package/2006/relationships"><Relationship Id="rId3" Type="http://schemas.openxmlformats.org/officeDocument/2006/relationships/image" Target="../media/image103.wmf"/><Relationship Id="rId2" Type="http://schemas.openxmlformats.org/officeDocument/2006/relationships/oleObject" Target="../embeddings/oleObject103.bin"/><Relationship Id="rId1" Type="http://schemas.openxmlformats.org/officeDocument/2006/relationships/slideLayout" Target="../slideLayouts/slideLayout2.xml"/><Relationship Id="rId5" Type="http://schemas.openxmlformats.org/officeDocument/2006/relationships/image" Target="../media/image104.emf"/><Relationship Id="rId4" Type="http://schemas.openxmlformats.org/officeDocument/2006/relationships/oleObject" Target="../embeddings/oleObject104.bin"/></Relationships>
</file>

<file path=ppt/slides/_rels/slide3.x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oleObject" Target="../embeddings/oleObject8.bin"/><Relationship Id="rId1" Type="http://schemas.openxmlformats.org/officeDocument/2006/relationships/slideLayout" Target="../slideLayouts/slideLayout1.xml"/><Relationship Id="rId6" Type="http://schemas.openxmlformats.org/officeDocument/2006/relationships/oleObject" Target="../embeddings/oleObject10.bin"/><Relationship Id="rId5" Type="http://schemas.openxmlformats.org/officeDocument/2006/relationships/image" Target="../media/image10.w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12.wmf"/><Relationship Id="rId7" Type="http://schemas.openxmlformats.org/officeDocument/2006/relationships/image" Target="../media/image14.wmf"/><Relationship Id="rId2" Type="http://schemas.openxmlformats.org/officeDocument/2006/relationships/oleObject" Target="../embeddings/oleObject11.bin"/><Relationship Id="rId1" Type="http://schemas.openxmlformats.org/officeDocument/2006/relationships/slideLayout" Target="../slideLayouts/slideLayout1.xml"/><Relationship Id="rId6" Type="http://schemas.openxmlformats.org/officeDocument/2006/relationships/oleObject" Target="../embeddings/oleObject13.bin"/><Relationship Id="rId5" Type="http://schemas.openxmlformats.org/officeDocument/2006/relationships/image" Target="../media/image13.wmf"/><Relationship Id="rId4" Type="http://schemas.openxmlformats.org/officeDocument/2006/relationships/oleObject" Target="../embeddings/oleObject12.bin"/><Relationship Id="rId9" Type="http://schemas.openxmlformats.org/officeDocument/2006/relationships/image" Target="../media/image15.wmf"/></Relationships>
</file>

<file path=ppt/slides/_rels/slide5.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7.wmf"/><Relationship Id="rId5" Type="http://schemas.openxmlformats.org/officeDocument/2006/relationships/oleObject" Target="../embeddings/oleObject16.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image" Target="../media/image20.wmf"/><Relationship Id="rId7" Type="http://schemas.openxmlformats.org/officeDocument/2006/relationships/image" Target="../media/image22.wmf"/><Relationship Id="rId2" Type="http://schemas.openxmlformats.org/officeDocument/2006/relationships/oleObject" Target="../embeddings/oleObject19.bin"/><Relationship Id="rId1" Type="http://schemas.openxmlformats.org/officeDocument/2006/relationships/slideLayout" Target="../slideLayouts/slideLayout1.xml"/><Relationship Id="rId6" Type="http://schemas.openxmlformats.org/officeDocument/2006/relationships/oleObject" Target="../embeddings/oleObject21.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23.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25.wmf"/><Relationship Id="rId7" Type="http://schemas.openxmlformats.org/officeDocument/2006/relationships/image" Target="../media/image27.wmf"/><Relationship Id="rId2" Type="http://schemas.openxmlformats.org/officeDocument/2006/relationships/oleObject" Target="../embeddings/oleObject24.bin"/><Relationship Id="rId1" Type="http://schemas.openxmlformats.org/officeDocument/2006/relationships/slideLayout" Target="../slideLayouts/slideLayout1.xml"/><Relationship Id="rId6" Type="http://schemas.openxmlformats.org/officeDocument/2006/relationships/oleObject" Target="../embeddings/oleObject26.bin"/><Relationship Id="rId5" Type="http://schemas.openxmlformats.org/officeDocument/2006/relationships/image" Target="../media/image26.wmf"/><Relationship Id="rId4" Type="http://schemas.openxmlformats.org/officeDocument/2006/relationships/oleObject" Target="../embeddings/oleObject25.bin"/><Relationship Id="rId9" Type="http://schemas.openxmlformats.org/officeDocument/2006/relationships/image" Target="../media/image28.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image" Target="../media/image29.wmf"/><Relationship Id="rId7" Type="http://schemas.openxmlformats.org/officeDocument/2006/relationships/image" Target="../media/image31.wmf"/><Relationship Id="rId2" Type="http://schemas.openxmlformats.org/officeDocument/2006/relationships/oleObject" Target="../embeddings/oleObject28.bin"/><Relationship Id="rId1" Type="http://schemas.openxmlformats.org/officeDocument/2006/relationships/slideLayout" Target="../slideLayouts/slideLayout1.xml"/><Relationship Id="rId6" Type="http://schemas.openxmlformats.org/officeDocument/2006/relationships/oleObject" Target="../embeddings/oleObject30.bin"/><Relationship Id="rId5" Type="http://schemas.openxmlformats.org/officeDocument/2006/relationships/image" Target="../media/image30.wmf"/><Relationship Id="rId4" Type="http://schemas.openxmlformats.org/officeDocument/2006/relationships/oleObject" Target="../embeddings/oleObject29.bin"/><Relationship Id="rId9" Type="http://schemas.openxmlformats.org/officeDocument/2006/relationships/image" Target="../media/image32.wmf"/></Relationships>
</file>

<file path=ppt/slides/_rels/slide9.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32.bin"/><Relationship Id="rId1" Type="http://schemas.openxmlformats.org/officeDocument/2006/relationships/slideLayout" Target="../slideLayouts/slideLayout1.xml"/><Relationship Id="rId5" Type="http://schemas.openxmlformats.org/officeDocument/2006/relationships/image" Target="../media/image34.wmf"/><Relationship Id="rId4" Type="http://schemas.openxmlformats.org/officeDocument/2006/relationships/oleObject" Target="../embeddings/oleObject3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76278"/>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1449" y="821251"/>
            <a:ext cx="11862899" cy="830997"/>
          </a:xfrm>
          <a:prstGeom prst="rect">
            <a:avLst/>
          </a:prstGeom>
          <a:noFill/>
        </p:spPr>
        <p:txBody>
          <a:bodyPr wrap="square" rtlCol="0">
            <a:spAutoFit/>
          </a:bodyPr>
          <a:lstStyle/>
          <a:p>
            <a:r>
              <a:rPr lang="en-US" b="1"/>
              <a:t>General Discrete Stochastic Process</a:t>
            </a:r>
          </a:p>
          <a:p>
            <a:r>
              <a:rPr lang="en-US" sz="1400"/>
              <a:t>Consider a sequence of random, independent, identically distributed, possibly vector, variables, </a:t>
            </a:r>
            <a:r>
              <a:rPr lang="el-GR" sz="1400"/>
              <a:t>Δ</a:t>
            </a:r>
            <a:r>
              <a:rPr lang="en-US" sz="1400"/>
              <a:t>W(t</a:t>
            </a:r>
            <a:r>
              <a:rPr lang="en-US" sz="1400" baseline="-25000"/>
              <a:t>m</a:t>
            </a:r>
            <a:r>
              <a:rPr lang="en-US" sz="1400"/>
              <a:t>), spaced a ‘distance’ </a:t>
            </a:r>
            <a:r>
              <a:rPr lang="el-GR" sz="1400"/>
              <a:t>Δ</a:t>
            </a:r>
            <a:r>
              <a:rPr lang="en-US" sz="1400"/>
              <a:t>t apart, with probability distribution P</a:t>
            </a:r>
            <a:r>
              <a:rPr lang="el-GR" sz="1400" baseline="-25000"/>
              <a:t>Δ</a:t>
            </a:r>
            <a:r>
              <a:rPr lang="en-US" sz="1400" baseline="-25000"/>
              <a:t>t</a:t>
            </a:r>
            <a:r>
              <a:rPr lang="en-US" sz="1400"/>
              <a:t>(</a:t>
            </a:r>
            <a:r>
              <a:rPr lang="el-GR" sz="1400"/>
              <a:t>Δ</a:t>
            </a:r>
            <a:r>
              <a:rPr lang="en-US" sz="1400"/>
              <a:t>W(t</a:t>
            </a:r>
            <a:r>
              <a:rPr lang="en-US" sz="1400" baseline="-25000"/>
              <a:t>m</a:t>
            </a:r>
            <a:r>
              <a:rPr lang="en-US" sz="1400"/>
              <a:t>)), which may formally depend on </a:t>
            </a:r>
            <a:r>
              <a:rPr lang="el-GR" sz="1400"/>
              <a:t>Δ</a:t>
            </a:r>
            <a:r>
              <a:rPr lang="en-US" sz="1400"/>
              <a:t>t, often taken to be normal or uniform, but not necessarily.  We could imagine these as random impulses.  </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0B64113-1A6C-4EA0-8735-536AB63A2D1E}"/>
              </a:ext>
            </a:extLst>
          </p:cNvPr>
          <p:cNvSpPr txBox="1"/>
          <p:nvPr/>
        </p:nvSpPr>
        <p:spPr>
          <a:xfrm>
            <a:off x="200875" y="3138855"/>
            <a:ext cx="11394094" cy="523220"/>
          </a:xfrm>
          <a:prstGeom prst="rect">
            <a:avLst/>
          </a:prstGeom>
          <a:noFill/>
        </p:spPr>
        <p:txBody>
          <a:bodyPr wrap="square" rtlCol="0">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Now let </a:t>
            </a:r>
            <a:r>
              <a:rPr lang="en-US" sz="1400">
                <a:latin typeface="Calibri" panose="020F0502020204030204" pitchFamily="34" charset="0"/>
                <a:ea typeface="Calibri" panose="020F0502020204030204" pitchFamily="34" charset="0"/>
              </a:rPr>
              <a:t>Δ</a:t>
            </a:r>
            <a:r>
              <a:rPr lang="en-US" sz="1400">
                <a:latin typeface="Calibri" panose="020F0502020204030204" pitchFamily="34" charset="0"/>
                <a:ea typeface="Calibri" panose="020F0502020204030204" pitchFamily="34" charset="0"/>
                <a:cs typeface="Times New Roman" panose="02020603050405020304" pitchFamily="18" charset="0"/>
              </a:rPr>
              <a:t>W(t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drive the fluctuations in another sequence of vector random variables 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might take these to be momenta.  And let these variables, which define a </a:t>
            </a:r>
            <a:r>
              <a:rPr lang="en-US" sz="1400" b="1">
                <a:latin typeface="Calibri" panose="020F0502020204030204" pitchFamily="34" charset="0"/>
                <a:ea typeface="Calibri" panose="020F0502020204030204" pitchFamily="34" charset="0"/>
                <a:cs typeface="Times New Roman" panose="02020603050405020304" pitchFamily="18" charset="0"/>
              </a:rPr>
              <a:t>stochastic process</a:t>
            </a:r>
            <a:r>
              <a:rPr lang="en-US" sz="1400">
                <a:latin typeface="Calibri" panose="020F0502020204030204" pitchFamily="34" charset="0"/>
                <a:ea typeface="Calibri" panose="020F0502020204030204" pitchFamily="34" charset="0"/>
                <a:cs typeface="Times New Roman" panose="02020603050405020304" pitchFamily="18" charset="0"/>
              </a:rPr>
              <a:t>, obey the recursion relation.  </a:t>
            </a:r>
            <a:endParaRPr lang="en-US" sz="1400"/>
          </a:p>
        </p:txBody>
      </p:sp>
      <p:graphicFrame>
        <p:nvGraphicFramePr>
          <p:cNvPr id="10" name="Object 9">
            <a:extLst>
              <a:ext uri="{FF2B5EF4-FFF2-40B4-BE49-F238E27FC236}">
                <a16:creationId xmlns:a16="http://schemas.microsoft.com/office/drawing/2014/main" id="{B0B3426F-C454-4B28-BFBD-084DF29002C4}"/>
              </a:ext>
            </a:extLst>
          </p:cNvPr>
          <p:cNvGraphicFramePr>
            <a:graphicFrameLocks noChangeAspect="1"/>
          </p:cNvGraphicFramePr>
          <p:nvPr>
            <p:extLst>
              <p:ext uri="{D42A27DB-BD31-4B8C-83A1-F6EECF244321}">
                <p14:modId xmlns:p14="http://schemas.microsoft.com/office/powerpoint/2010/main" val="2126929476"/>
              </p:ext>
            </p:extLst>
          </p:nvPr>
        </p:nvGraphicFramePr>
        <p:xfrm>
          <a:off x="281889" y="5276380"/>
          <a:ext cx="3190875" cy="323850"/>
        </p:xfrm>
        <a:graphic>
          <a:graphicData uri="http://schemas.openxmlformats.org/presentationml/2006/ole">
            <mc:AlternateContent xmlns:mc="http://schemas.openxmlformats.org/markup-compatibility/2006">
              <mc:Choice xmlns:v="urn:schemas-microsoft-com:vml" Requires="v">
                <p:oleObj name="Equation" r:id="rId3" imgW="2286000" imgH="241200" progId="Equation.DSMT4">
                  <p:embed/>
                </p:oleObj>
              </mc:Choice>
              <mc:Fallback>
                <p:oleObj name="Equation" r:id="rId3" imgW="2286000" imgH="241200" progId="Equation.DSMT4">
                  <p:embed/>
                  <p:pic>
                    <p:nvPicPr>
                      <p:cNvPr id="0" name="Object 76"/>
                      <p:cNvPicPr>
                        <a:picLocks noChangeAspect="1" noChangeArrowheads="1"/>
                      </p:cNvPicPr>
                      <p:nvPr/>
                    </p:nvPicPr>
                    <p:blipFill>
                      <a:blip r:embed="rId4"/>
                      <a:srcRect/>
                      <a:stretch>
                        <a:fillRect/>
                      </a:stretch>
                    </p:blipFill>
                    <p:spPr bwMode="auto">
                      <a:xfrm>
                        <a:off x="281889" y="5276380"/>
                        <a:ext cx="3190875" cy="323850"/>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63BBE971-850E-49BD-B01F-8F5A1A412CFF}"/>
              </a:ext>
            </a:extLst>
          </p:cNvPr>
          <p:cNvSpPr txBox="1"/>
          <p:nvPr/>
        </p:nvSpPr>
        <p:spPr>
          <a:xfrm>
            <a:off x="210301" y="4467088"/>
            <a:ext cx="11288402" cy="738664"/>
          </a:xfrm>
          <a:prstGeom prst="rect">
            <a:avLst/>
          </a:prstGeom>
          <a:noFill/>
        </p:spPr>
        <p:txBody>
          <a:bodyPr wrap="square" rtlCol="0">
            <a:spAutoFit/>
          </a:bodyPr>
          <a:lstStyle/>
          <a:p>
            <a:r>
              <a:rPr lang="en-US" sz="1400"/>
              <a:t>So in principle, the probability distribution of a term in a Stochastic process depends on all </a:t>
            </a:r>
            <a:r>
              <a:rPr lang="el-GR" sz="1400"/>
              <a:t>Δ</a:t>
            </a:r>
            <a:r>
              <a:rPr lang="en-US" sz="1400"/>
              <a:t>W preceding, or, equivalently, all X’s preceding.  A </a:t>
            </a:r>
            <a:r>
              <a:rPr lang="en-US" sz="1400" b="1"/>
              <a:t>Markov</a:t>
            </a:r>
            <a:r>
              <a:rPr lang="en-US" sz="1400"/>
              <a:t> </a:t>
            </a:r>
            <a:r>
              <a:rPr lang="en-US" sz="1400" b="1"/>
              <a:t>process</a:t>
            </a:r>
            <a:r>
              <a:rPr lang="en-US" sz="1400"/>
              <a:t> obeys following, namely that the random variable only depends on previous variable, not whole sequence prior, i.e., </a:t>
            </a:r>
            <a:r>
              <a:rPr lang="el-GR" sz="1400"/>
              <a:t>Δ</a:t>
            </a:r>
            <a:r>
              <a:rPr lang="en-US" sz="1400"/>
              <a:t>X(t</a:t>
            </a:r>
            <a:r>
              <a:rPr lang="en-US" sz="1400" baseline="-25000"/>
              <a:t>n</a:t>
            </a:r>
            <a:r>
              <a:rPr lang="en-US" sz="1400"/>
              <a:t>) = g(X(t</a:t>
            </a:r>
            <a:r>
              <a:rPr lang="en-US" sz="1400" baseline="-25000"/>
              <a:t>n-1</a:t>
            </a:r>
            <a:r>
              <a:rPr lang="en-US" sz="1400"/>
              <a:t>), </a:t>
            </a:r>
            <a:r>
              <a:rPr lang="el-GR" sz="1400"/>
              <a:t>Δ</a:t>
            </a:r>
            <a:r>
              <a:rPr lang="en-US" sz="1400"/>
              <a:t>W(t</a:t>
            </a:r>
            <a:r>
              <a:rPr lang="en-US" sz="1400" baseline="-25000"/>
              <a:t>n-1</a:t>
            </a:r>
            <a:r>
              <a:rPr lang="en-US" sz="1400"/>
              <a:t>). Position would be one such.  So we may say,</a:t>
            </a:r>
            <a:endParaRPr lang="en-US" sz="1600" baseline="-25000"/>
          </a:p>
        </p:txBody>
      </p:sp>
      <p:graphicFrame>
        <p:nvGraphicFramePr>
          <p:cNvPr id="15" name="Object 14">
            <a:extLst>
              <a:ext uri="{FF2B5EF4-FFF2-40B4-BE49-F238E27FC236}">
                <a16:creationId xmlns:a16="http://schemas.microsoft.com/office/drawing/2014/main" id="{6FA21A56-2B18-4E77-B83A-465AFD2B98C9}"/>
              </a:ext>
            </a:extLst>
          </p:cNvPr>
          <p:cNvGraphicFramePr>
            <a:graphicFrameLocks noChangeAspect="1"/>
          </p:cNvGraphicFramePr>
          <p:nvPr>
            <p:extLst>
              <p:ext uri="{D42A27DB-BD31-4B8C-83A1-F6EECF244321}">
                <p14:modId xmlns:p14="http://schemas.microsoft.com/office/powerpoint/2010/main" val="296895255"/>
              </p:ext>
            </p:extLst>
          </p:nvPr>
        </p:nvGraphicFramePr>
        <p:xfrm>
          <a:off x="266602" y="6101684"/>
          <a:ext cx="1465263" cy="344487"/>
        </p:xfrm>
        <a:graphic>
          <a:graphicData uri="http://schemas.openxmlformats.org/presentationml/2006/ole">
            <mc:AlternateContent xmlns:mc="http://schemas.openxmlformats.org/markup-compatibility/2006">
              <mc:Choice xmlns:v="urn:schemas-microsoft-com:vml" Requires="v">
                <p:oleObj name="Equation" r:id="rId5" imgW="1054080" imgH="253800" progId="Equation.DSMT4">
                  <p:embed/>
                </p:oleObj>
              </mc:Choice>
              <mc:Fallback>
                <p:oleObj name="Equation" r:id="rId5" imgW="1054080" imgH="253800" progId="Equation.DSMT4">
                  <p:embed/>
                  <p:pic>
                    <p:nvPicPr>
                      <p:cNvPr id="0" name="Object 78"/>
                      <p:cNvPicPr>
                        <a:picLocks noChangeAspect="1" noChangeArrowheads="1"/>
                      </p:cNvPicPr>
                      <p:nvPr/>
                    </p:nvPicPr>
                    <p:blipFill>
                      <a:blip r:embed="rId6"/>
                      <a:srcRect/>
                      <a:stretch>
                        <a:fillRect/>
                      </a:stretch>
                    </p:blipFill>
                    <p:spPr bwMode="auto">
                      <a:xfrm>
                        <a:off x="266602" y="6101684"/>
                        <a:ext cx="1465263" cy="344487"/>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0DB239EF-3DF8-416E-90A8-B790697C25DE}"/>
              </a:ext>
            </a:extLst>
          </p:cNvPr>
          <p:cNvSpPr txBox="1"/>
          <p:nvPr/>
        </p:nvSpPr>
        <p:spPr>
          <a:xfrm>
            <a:off x="210301" y="5676404"/>
            <a:ext cx="3065647" cy="307777"/>
          </a:xfrm>
          <a:prstGeom prst="rect">
            <a:avLst/>
          </a:prstGeom>
          <a:noFill/>
        </p:spPr>
        <p:txBody>
          <a:bodyPr wrap="none" rtlCol="0">
            <a:spAutoFit/>
          </a:bodyPr>
          <a:lstStyle/>
          <a:p>
            <a:r>
              <a:rPr lang="en-US" sz="1400"/>
              <a:t>A </a:t>
            </a:r>
            <a:r>
              <a:rPr lang="en-US" sz="1400" b="1"/>
              <a:t>Martingale</a:t>
            </a:r>
            <a:r>
              <a:rPr lang="en-US" sz="1400"/>
              <a:t> has further property that:</a:t>
            </a:r>
            <a:endParaRPr lang="en-US" sz="1600"/>
          </a:p>
        </p:txBody>
      </p:sp>
      <p:sp>
        <p:nvSpPr>
          <p:cNvPr id="32" name="TextBox 31">
            <a:extLst>
              <a:ext uri="{FF2B5EF4-FFF2-40B4-BE49-F238E27FC236}">
                <a16:creationId xmlns:a16="http://schemas.microsoft.com/office/drawing/2014/main" id="{46F12C5E-026B-47BA-B0C2-83B42E1BD73D}"/>
              </a:ext>
            </a:extLst>
          </p:cNvPr>
          <p:cNvSpPr txBox="1"/>
          <p:nvPr/>
        </p:nvSpPr>
        <p:spPr>
          <a:xfrm>
            <a:off x="191449" y="6473944"/>
            <a:ext cx="9071201" cy="307777"/>
          </a:xfrm>
          <a:prstGeom prst="rect">
            <a:avLst/>
          </a:prstGeom>
          <a:noFill/>
        </p:spPr>
        <p:txBody>
          <a:bodyPr wrap="none" rtlCol="0">
            <a:spAutoFit/>
          </a:bodyPr>
          <a:lstStyle/>
          <a:p>
            <a:r>
              <a:rPr lang="en-US" sz="1400"/>
              <a:t>A process is divisible if every X(t</a:t>
            </a:r>
            <a:r>
              <a:rPr lang="en-US" sz="1400" baseline="-25000"/>
              <a:t>n</a:t>
            </a:r>
            <a:r>
              <a:rPr lang="en-US" sz="1400"/>
              <a:t>) can be expressed the sum of an arbitrary # of ‘smaller’ identically distributed variables.  </a:t>
            </a:r>
            <a:endParaRPr lang="en-US" sz="1600"/>
          </a:p>
        </p:txBody>
      </p:sp>
      <p:graphicFrame>
        <p:nvGraphicFramePr>
          <p:cNvPr id="33" name="Object 32">
            <a:extLst>
              <a:ext uri="{FF2B5EF4-FFF2-40B4-BE49-F238E27FC236}">
                <a16:creationId xmlns:a16="http://schemas.microsoft.com/office/drawing/2014/main" id="{EB97A578-EF8F-4007-9AD1-C00E1A3181A7}"/>
              </a:ext>
            </a:extLst>
          </p:cNvPr>
          <p:cNvGraphicFramePr>
            <a:graphicFrameLocks noChangeAspect="1"/>
          </p:cNvGraphicFramePr>
          <p:nvPr>
            <p:extLst>
              <p:ext uri="{D42A27DB-BD31-4B8C-83A1-F6EECF244321}">
                <p14:modId xmlns:p14="http://schemas.microsoft.com/office/powerpoint/2010/main" val="716483855"/>
              </p:ext>
            </p:extLst>
          </p:nvPr>
        </p:nvGraphicFramePr>
        <p:xfrm>
          <a:off x="292492" y="3795791"/>
          <a:ext cx="4710113" cy="615950"/>
        </p:xfrm>
        <a:graphic>
          <a:graphicData uri="http://schemas.openxmlformats.org/presentationml/2006/ole">
            <mc:AlternateContent xmlns:mc="http://schemas.openxmlformats.org/markup-compatibility/2006">
              <mc:Choice xmlns:v="urn:schemas-microsoft-com:vml" Requires="v">
                <p:oleObj name="Equation" r:id="rId7" imgW="3682800" imgH="482400" progId="Equation.DSMT4">
                  <p:embed/>
                </p:oleObj>
              </mc:Choice>
              <mc:Fallback>
                <p:oleObj name="Equation" r:id="rId7" imgW="3682800" imgH="482400" progId="Equation.DSMT4">
                  <p:embed/>
                  <p:pic>
                    <p:nvPicPr>
                      <p:cNvPr id="8" name="Object 7">
                        <a:extLst>
                          <a:ext uri="{FF2B5EF4-FFF2-40B4-BE49-F238E27FC236}">
                            <a16:creationId xmlns:a16="http://schemas.microsoft.com/office/drawing/2014/main" id="{B7794898-81A6-47C5-9D97-B6DEDAA1BE9A}"/>
                          </a:ext>
                        </a:extLst>
                      </p:cNvPr>
                      <p:cNvPicPr/>
                      <p:nvPr/>
                    </p:nvPicPr>
                    <p:blipFill>
                      <a:blip r:embed="rId8"/>
                      <a:stretch>
                        <a:fillRect/>
                      </a:stretch>
                    </p:blipFill>
                    <p:spPr>
                      <a:xfrm>
                        <a:off x="292492" y="3795791"/>
                        <a:ext cx="4710113" cy="615950"/>
                      </a:xfrm>
                      <a:prstGeom prst="rect">
                        <a:avLst/>
                      </a:prstGeom>
                    </p:spPr>
                  </p:pic>
                </p:oleObj>
              </mc:Fallback>
            </mc:AlternateContent>
          </a:graphicData>
        </a:graphic>
      </p:graphicFrame>
      <p:pic>
        <p:nvPicPr>
          <p:cNvPr id="4" name="Picture 3" descr="Diagram&#10;&#10;Description automatically generated">
            <a:extLst>
              <a:ext uri="{FF2B5EF4-FFF2-40B4-BE49-F238E27FC236}">
                <a16:creationId xmlns:a16="http://schemas.microsoft.com/office/drawing/2014/main" id="{44DC26AB-EB22-CB31-1A14-9317DAA11B26}"/>
              </a:ext>
            </a:extLst>
          </p:cNvPr>
          <p:cNvPicPr>
            <a:picLocks noChangeAspect="1"/>
          </p:cNvPicPr>
          <p:nvPr/>
        </p:nvPicPr>
        <p:blipFill>
          <a:blip r:embed="rId9"/>
          <a:stretch>
            <a:fillRect/>
          </a:stretch>
        </p:blipFill>
        <p:spPr>
          <a:xfrm>
            <a:off x="249629" y="1787364"/>
            <a:ext cx="3733800" cy="1273810"/>
          </a:xfrm>
          <a:prstGeom prst="rect">
            <a:avLst/>
          </a:prstGeom>
        </p:spPr>
      </p:pic>
    </p:spTree>
    <p:extLst>
      <p:ext uri="{BB962C8B-B14F-4D97-AF65-F5344CB8AC3E}">
        <p14:creationId xmlns:p14="http://schemas.microsoft.com/office/powerpoint/2010/main" val="2095866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56614"/>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683458"/>
            <a:ext cx="6335246" cy="369332"/>
          </a:xfrm>
          <a:prstGeom prst="rect">
            <a:avLst/>
          </a:prstGeom>
          <a:noFill/>
        </p:spPr>
        <p:txBody>
          <a:bodyPr wrap="square" rtlCol="0">
            <a:spAutoFit/>
          </a:bodyPr>
          <a:lstStyle/>
          <a:p>
            <a:r>
              <a:rPr lang="en-US" b="1">
                <a:solidFill>
                  <a:srgbClr val="0000FF"/>
                </a:solidFill>
              </a:rPr>
              <a:t>Differential Equation for Characteristic Function (can skip)</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197296" y="1011441"/>
            <a:ext cx="10277476"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Instead of considering the evolution of &lt;</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 X(t))&gt;, to get the probability distribution function P(</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it might be advantageous to consider the evolution of &lt;exp(i</a:t>
            </a:r>
            <a:r>
              <a:rPr lang="el-GR" sz="1400">
                <a:latin typeface="Calibri" panose="020F0502020204030204" pitchFamily="34" charset="0"/>
                <a:ea typeface="Calibri" panose="020F0502020204030204" pitchFamily="34" charset="0"/>
                <a:cs typeface="Calibri" panose="020F0502020204030204" pitchFamily="34" charset="0"/>
              </a:rPr>
              <a:t>υ</a:t>
            </a:r>
            <a:r>
              <a:rPr lang="en-US" sz="1400">
                <a:latin typeface="Calibri" panose="020F0502020204030204" pitchFamily="34" charset="0"/>
                <a:ea typeface="Calibri" panose="020F0502020204030204" pitchFamily="34" charset="0"/>
                <a:cs typeface="Calibri" panose="020F0502020204030204" pitchFamily="34" charset="0"/>
              </a:rPr>
              <a:t>X(t))&gt;, to get the characteristic function, basically a moment generating function.</a:t>
            </a:r>
            <a:endParaRPr lang="en-US" sz="1400"/>
          </a:p>
        </p:txBody>
      </p:sp>
      <p:sp>
        <p:nvSpPr>
          <p:cNvPr id="12" name="TextBox 11">
            <a:extLst>
              <a:ext uri="{FF2B5EF4-FFF2-40B4-BE49-F238E27FC236}">
                <a16:creationId xmlns:a16="http://schemas.microsoft.com/office/drawing/2014/main" id="{1B01E466-F4BA-450C-BD90-1CC6C0F6566F}"/>
              </a:ext>
            </a:extLst>
          </p:cNvPr>
          <p:cNvSpPr txBox="1"/>
          <p:nvPr/>
        </p:nvSpPr>
        <p:spPr>
          <a:xfrm>
            <a:off x="193374" y="2061493"/>
            <a:ext cx="10189492" cy="307777"/>
          </a:xfrm>
          <a:prstGeom prst="rect">
            <a:avLst/>
          </a:prstGeom>
          <a:noFill/>
        </p:spPr>
        <p:txBody>
          <a:bodyPr wrap="square" rtlCol="0">
            <a:spAutoFit/>
          </a:bodyPr>
          <a:lstStyle/>
          <a:p>
            <a:r>
              <a:rPr lang="en-US" sz="1400"/>
              <a:t>If this is known, then the evolution of all moments of X are known.  For instance, say X is an n-element vector, then for any s</a:t>
            </a:r>
            <a:r>
              <a:rPr lang="en-US" sz="1400" baseline="-25000"/>
              <a:t>j</a:t>
            </a:r>
            <a:r>
              <a:rPr lang="en-US" sz="1400"/>
              <a:t>, we’d have:  </a:t>
            </a:r>
          </a:p>
        </p:txBody>
      </p:sp>
      <p:graphicFrame>
        <p:nvGraphicFramePr>
          <p:cNvPr id="3" name="Object 2">
            <a:extLst>
              <a:ext uri="{FF2B5EF4-FFF2-40B4-BE49-F238E27FC236}">
                <a16:creationId xmlns:a16="http://schemas.microsoft.com/office/drawing/2014/main" id="{B58D9BDC-3DB8-4DD7-836F-3DC83B028382}"/>
              </a:ext>
            </a:extLst>
          </p:cNvPr>
          <p:cNvGraphicFramePr>
            <a:graphicFrameLocks noChangeAspect="1"/>
          </p:cNvGraphicFramePr>
          <p:nvPr>
            <p:extLst>
              <p:ext uri="{D42A27DB-BD31-4B8C-83A1-F6EECF244321}">
                <p14:modId xmlns:p14="http://schemas.microsoft.com/office/powerpoint/2010/main" val="736476398"/>
              </p:ext>
            </p:extLst>
          </p:nvPr>
        </p:nvGraphicFramePr>
        <p:xfrm>
          <a:off x="288533" y="1548995"/>
          <a:ext cx="1825625" cy="447675"/>
        </p:xfrm>
        <a:graphic>
          <a:graphicData uri="http://schemas.openxmlformats.org/presentationml/2006/ole">
            <mc:AlternateContent xmlns:mc="http://schemas.openxmlformats.org/markup-compatibility/2006">
              <mc:Choice xmlns:v="urn:schemas-microsoft-com:vml" Requires="v">
                <p:oleObj name="Equation" r:id="rId2" imgW="1244520" imgH="304560" progId="Equation.DSMT4">
                  <p:embed/>
                </p:oleObj>
              </mc:Choice>
              <mc:Fallback>
                <p:oleObj name="Equation" r:id="rId2" imgW="1244520" imgH="304560" progId="Equation.DSMT4">
                  <p:embed/>
                  <p:pic>
                    <p:nvPicPr>
                      <p:cNvPr id="0" name=""/>
                      <p:cNvPicPr/>
                      <p:nvPr/>
                    </p:nvPicPr>
                    <p:blipFill>
                      <a:blip r:embed="rId3"/>
                      <a:stretch>
                        <a:fillRect/>
                      </a:stretch>
                    </p:blipFill>
                    <p:spPr>
                      <a:xfrm>
                        <a:off x="288533" y="1548995"/>
                        <a:ext cx="1825625" cy="447675"/>
                      </a:xfrm>
                      <a:prstGeom prst="rect">
                        <a:avLst/>
                      </a:prstGeom>
                      <a:solidFill>
                        <a:srgbClr val="00B0F0">
                          <a:alpha val="32000"/>
                        </a:srgbClr>
                      </a:solidFill>
                    </p:spPr>
                  </p:pic>
                </p:oleObj>
              </mc:Fallback>
            </mc:AlternateContent>
          </a:graphicData>
        </a:graphic>
      </p:graphicFrame>
      <p:graphicFrame>
        <p:nvGraphicFramePr>
          <p:cNvPr id="19" name="Object 18">
            <a:extLst>
              <a:ext uri="{FF2B5EF4-FFF2-40B4-BE49-F238E27FC236}">
                <a16:creationId xmlns:a16="http://schemas.microsoft.com/office/drawing/2014/main" id="{BDEA6D11-D427-4CED-84C2-7E5644480A8F}"/>
              </a:ext>
            </a:extLst>
          </p:cNvPr>
          <p:cNvGraphicFramePr>
            <a:graphicFrameLocks noChangeAspect="1"/>
          </p:cNvGraphicFramePr>
          <p:nvPr>
            <p:extLst>
              <p:ext uri="{D42A27DB-BD31-4B8C-83A1-F6EECF244321}">
                <p14:modId xmlns:p14="http://schemas.microsoft.com/office/powerpoint/2010/main" val="1896216931"/>
              </p:ext>
            </p:extLst>
          </p:nvPr>
        </p:nvGraphicFramePr>
        <p:xfrm>
          <a:off x="269679" y="2362404"/>
          <a:ext cx="4556845" cy="627047"/>
        </p:xfrm>
        <a:graphic>
          <a:graphicData uri="http://schemas.openxmlformats.org/presentationml/2006/ole">
            <mc:AlternateContent xmlns:mc="http://schemas.openxmlformats.org/markup-compatibility/2006">
              <mc:Choice xmlns:v="urn:schemas-microsoft-com:vml" Requires="v">
                <p:oleObj name="Equation" r:id="rId4" imgW="3327120" imgH="457200" progId="Equation.DSMT4">
                  <p:embed/>
                </p:oleObj>
              </mc:Choice>
              <mc:Fallback>
                <p:oleObj name="Equation" r:id="rId4" imgW="3327120" imgH="457200" progId="Equation.DSMT4">
                  <p:embed/>
                  <p:pic>
                    <p:nvPicPr>
                      <p:cNvPr id="3" name="Object 2">
                        <a:extLst>
                          <a:ext uri="{FF2B5EF4-FFF2-40B4-BE49-F238E27FC236}">
                            <a16:creationId xmlns:a16="http://schemas.microsoft.com/office/drawing/2014/main" id="{B58D9BDC-3DB8-4DD7-836F-3DC83B028382}"/>
                          </a:ext>
                        </a:extLst>
                      </p:cNvPr>
                      <p:cNvPicPr/>
                      <p:nvPr/>
                    </p:nvPicPr>
                    <p:blipFill>
                      <a:blip r:embed="rId5"/>
                      <a:stretch>
                        <a:fillRect/>
                      </a:stretch>
                    </p:blipFill>
                    <p:spPr>
                      <a:xfrm>
                        <a:off x="269679" y="2362404"/>
                        <a:ext cx="4556845" cy="627047"/>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5EDD6D8B-9959-4FE2-89C0-40DFB597A673}"/>
              </a:ext>
            </a:extLst>
          </p:cNvPr>
          <p:cNvGraphicFramePr>
            <a:graphicFrameLocks noChangeAspect="1"/>
          </p:cNvGraphicFramePr>
          <p:nvPr>
            <p:extLst>
              <p:ext uri="{D42A27DB-BD31-4B8C-83A1-F6EECF244321}">
                <p14:modId xmlns:p14="http://schemas.microsoft.com/office/powerpoint/2010/main" val="1837827689"/>
              </p:ext>
            </p:extLst>
          </p:nvPr>
        </p:nvGraphicFramePr>
        <p:xfrm>
          <a:off x="239320" y="3380408"/>
          <a:ext cx="3749675" cy="534987"/>
        </p:xfrm>
        <a:graphic>
          <a:graphicData uri="http://schemas.openxmlformats.org/presentationml/2006/ole">
            <mc:AlternateContent xmlns:mc="http://schemas.openxmlformats.org/markup-compatibility/2006">
              <mc:Choice xmlns:v="urn:schemas-microsoft-com:vml" Requires="v">
                <p:oleObj name="Equation" r:id="rId6" imgW="2844720" imgH="393480" progId="Equation.DSMT4">
                  <p:embed/>
                </p:oleObj>
              </mc:Choice>
              <mc:Fallback>
                <p:oleObj name="Equation" r:id="rId6" imgW="2844720" imgH="393480" progId="Equation.DSMT4">
                  <p:embed/>
                  <p:pic>
                    <p:nvPicPr>
                      <p:cNvPr id="0" name="Object 8"/>
                      <p:cNvPicPr>
                        <a:picLocks noChangeAspect="1" noChangeArrowheads="1"/>
                      </p:cNvPicPr>
                      <p:nvPr/>
                    </p:nvPicPr>
                    <p:blipFill>
                      <a:blip r:embed="rId7"/>
                      <a:srcRect/>
                      <a:stretch>
                        <a:fillRect/>
                      </a:stretch>
                    </p:blipFill>
                    <p:spPr bwMode="auto">
                      <a:xfrm>
                        <a:off x="239320" y="3380408"/>
                        <a:ext cx="3749675" cy="534987"/>
                      </a:xfrm>
                      <a:prstGeom prst="rect">
                        <a:avLst/>
                      </a:prstGeom>
                      <a:noFill/>
                    </p:spPr>
                  </p:pic>
                </p:oleObj>
              </mc:Fallback>
            </mc:AlternateContent>
          </a:graphicData>
        </a:graphic>
      </p:graphicFrame>
      <p:sp>
        <p:nvSpPr>
          <p:cNvPr id="6" name="Rectangle 5">
            <a:extLst>
              <a:ext uri="{FF2B5EF4-FFF2-40B4-BE49-F238E27FC236}">
                <a16:creationId xmlns:a16="http://schemas.microsoft.com/office/drawing/2014/main" id="{F1E729E8-9ABD-47F9-99CA-11109244B9F8}"/>
              </a:ext>
            </a:extLst>
          </p:cNvPr>
          <p:cNvSpPr/>
          <p:nvPr/>
        </p:nvSpPr>
        <p:spPr>
          <a:xfrm>
            <a:off x="193374" y="3028565"/>
            <a:ext cx="9463103" cy="307777"/>
          </a:xfrm>
          <a:prstGeom prst="rect">
            <a:avLst/>
          </a:prstGeom>
        </p:spPr>
        <p:txBody>
          <a:bodyPr wrap="none">
            <a:spAutoFit/>
          </a:bodyPr>
          <a:lstStyle/>
          <a:p>
            <a:r>
              <a:rPr lang="en-US" sz="1400"/>
              <a:t>Consversely, if the evolution of all moments is known, then the characteristic function can be obtained.  Suppose we knew that: </a:t>
            </a:r>
          </a:p>
        </p:txBody>
      </p:sp>
      <p:sp>
        <p:nvSpPr>
          <p:cNvPr id="8" name="Rectangle 7">
            <a:extLst>
              <a:ext uri="{FF2B5EF4-FFF2-40B4-BE49-F238E27FC236}">
                <a16:creationId xmlns:a16="http://schemas.microsoft.com/office/drawing/2014/main" id="{9BDFA887-74A9-464E-9EEB-C67C544EB431}"/>
              </a:ext>
            </a:extLst>
          </p:cNvPr>
          <p:cNvSpPr/>
          <p:nvPr/>
        </p:nvSpPr>
        <p:spPr>
          <a:xfrm>
            <a:off x="193374" y="3929651"/>
            <a:ext cx="2847574"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where the action of the operators is:</a:t>
            </a:r>
          </a:p>
        </p:txBody>
      </p:sp>
      <p:graphicFrame>
        <p:nvGraphicFramePr>
          <p:cNvPr id="15" name="Object 14">
            <a:extLst>
              <a:ext uri="{FF2B5EF4-FFF2-40B4-BE49-F238E27FC236}">
                <a16:creationId xmlns:a16="http://schemas.microsoft.com/office/drawing/2014/main" id="{875D9BCB-37FC-4C51-BF85-ACAB527DE608}"/>
              </a:ext>
            </a:extLst>
          </p:cNvPr>
          <p:cNvGraphicFramePr>
            <a:graphicFrameLocks noChangeAspect="1"/>
          </p:cNvGraphicFramePr>
          <p:nvPr>
            <p:extLst>
              <p:ext uri="{D42A27DB-BD31-4B8C-83A1-F6EECF244321}">
                <p14:modId xmlns:p14="http://schemas.microsoft.com/office/powerpoint/2010/main" val="2860463116"/>
              </p:ext>
            </p:extLst>
          </p:nvPr>
        </p:nvGraphicFramePr>
        <p:xfrm>
          <a:off x="288533" y="4292029"/>
          <a:ext cx="9944101" cy="395288"/>
        </p:xfrm>
        <a:graphic>
          <a:graphicData uri="http://schemas.openxmlformats.org/presentationml/2006/ole">
            <mc:AlternateContent xmlns:mc="http://schemas.openxmlformats.org/markup-compatibility/2006">
              <mc:Choice xmlns:v="urn:schemas-microsoft-com:vml" Requires="v">
                <p:oleObj name="Equation" r:id="rId8" imgW="7238880" imgH="279360" progId="Equation.DSMT4">
                  <p:embed/>
                </p:oleObj>
              </mc:Choice>
              <mc:Fallback>
                <p:oleObj name="Equation" r:id="rId8" imgW="7238880" imgH="279360" progId="Equation.DSMT4">
                  <p:embed/>
                  <p:pic>
                    <p:nvPicPr>
                      <p:cNvPr id="0" name="Object 19"/>
                      <p:cNvPicPr>
                        <a:picLocks noChangeAspect="1" noChangeArrowheads="1"/>
                      </p:cNvPicPr>
                      <p:nvPr/>
                    </p:nvPicPr>
                    <p:blipFill>
                      <a:blip r:embed="rId9"/>
                      <a:srcRect/>
                      <a:stretch>
                        <a:fillRect/>
                      </a:stretch>
                    </p:blipFill>
                    <p:spPr bwMode="auto">
                      <a:xfrm>
                        <a:off x="288533" y="4292029"/>
                        <a:ext cx="9944101" cy="395288"/>
                      </a:xfrm>
                      <a:prstGeom prst="rect">
                        <a:avLst/>
                      </a:prstGeom>
                      <a:noFill/>
                    </p:spPr>
                  </p:pic>
                </p:oleObj>
              </mc:Fallback>
            </mc:AlternateContent>
          </a:graphicData>
        </a:graphic>
      </p:graphicFrame>
      <p:sp>
        <p:nvSpPr>
          <p:cNvPr id="16" name="Rectangle 15">
            <a:extLst>
              <a:ext uri="{FF2B5EF4-FFF2-40B4-BE49-F238E27FC236}">
                <a16:creationId xmlns:a16="http://schemas.microsoft.com/office/drawing/2014/main" id="{6A7CB91E-2115-498E-BE22-2D3F90D11ED2}"/>
              </a:ext>
            </a:extLst>
          </p:cNvPr>
          <p:cNvSpPr/>
          <p:nvPr/>
        </p:nvSpPr>
        <p:spPr>
          <a:xfrm>
            <a:off x="212228" y="4696232"/>
            <a:ext cx="1262012"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Then consider:</a:t>
            </a:r>
          </a:p>
        </p:txBody>
      </p:sp>
      <p:graphicFrame>
        <p:nvGraphicFramePr>
          <p:cNvPr id="23" name="Object 22">
            <a:extLst>
              <a:ext uri="{FF2B5EF4-FFF2-40B4-BE49-F238E27FC236}">
                <a16:creationId xmlns:a16="http://schemas.microsoft.com/office/drawing/2014/main" id="{67ED9088-3396-4516-A696-20649613B66F}"/>
              </a:ext>
            </a:extLst>
          </p:cNvPr>
          <p:cNvGraphicFramePr>
            <a:graphicFrameLocks noChangeAspect="1"/>
          </p:cNvGraphicFramePr>
          <p:nvPr>
            <p:extLst>
              <p:ext uri="{D42A27DB-BD31-4B8C-83A1-F6EECF244321}">
                <p14:modId xmlns:p14="http://schemas.microsoft.com/office/powerpoint/2010/main" val="3653570897"/>
              </p:ext>
            </p:extLst>
          </p:nvPr>
        </p:nvGraphicFramePr>
        <p:xfrm>
          <a:off x="288533" y="5006545"/>
          <a:ext cx="5332288" cy="1745679"/>
        </p:xfrm>
        <a:graphic>
          <a:graphicData uri="http://schemas.openxmlformats.org/presentationml/2006/ole">
            <mc:AlternateContent xmlns:mc="http://schemas.openxmlformats.org/markup-compatibility/2006">
              <mc:Choice xmlns:v="urn:schemas-microsoft-com:vml" Requires="v">
                <p:oleObj name="Equation" r:id="rId10" imgW="3962160" imgH="1358640" progId="Equation.DSMT4">
                  <p:embed/>
                </p:oleObj>
              </mc:Choice>
              <mc:Fallback>
                <p:oleObj name="Equation" r:id="rId10" imgW="3962160" imgH="1358640" progId="Equation.DSMT4">
                  <p:embed/>
                  <p:pic>
                    <p:nvPicPr>
                      <p:cNvPr id="0" name="Object 21"/>
                      <p:cNvPicPr>
                        <a:picLocks noChangeAspect="1" noChangeArrowheads="1"/>
                      </p:cNvPicPr>
                      <p:nvPr/>
                    </p:nvPicPr>
                    <p:blipFill>
                      <a:blip r:embed="rId11"/>
                      <a:srcRect/>
                      <a:stretch>
                        <a:fillRect/>
                      </a:stretch>
                    </p:blipFill>
                    <p:spPr bwMode="auto">
                      <a:xfrm>
                        <a:off x="288533" y="5006545"/>
                        <a:ext cx="5332288" cy="1745679"/>
                      </a:xfrm>
                      <a:prstGeom prst="rect">
                        <a:avLst/>
                      </a:prstGeom>
                      <a:noFill/>
                    </p:spPr>
                  </p:pic>
                </p:oleObj>
              </mc:Fallback>
            </mc:AlternateContent>
          </a:graphicData>
        </a:graphic>
      </p:graphicFrame>
    </p:spTree>
    <p:extLst>
      <p:ext uri="{BB962C8B-B14F-4D97-AF65-F5344CB8AC3E}">
        <p14:creationId xmlns:p14="http://schemas.microsoft.com/office/powerpoint/2010/main" val="1520348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251740" y="771007"/>
            <a:ext cx="6915976" cy="369332"/>
          </a:xfrm>
          <a:prstGeom prst="rect">
            <a:avLst/>
          </a:prstGeom>
          <a:noFill/>
        </p:spPr>
        <p:txBody>
          <a:bodyPr wrap="square" rtlCol="0">
            <a:spAutoFit/>
          </a:bodyPr>
          <a:lstStyle/>
          <a:p>
            <a:r>
              <a:rPr lang="en-US" b="1">
                <a:solidFill>
                  <a:srgbClr val="0000FF"/>
                </a:solidFill>
              </a:rPr>
              <a:t>Differential Equation for Characteristic Function (can skip)</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61169" y="1066189"/>
            <a:ext cx="1271439" cy="307777"/>
          </a:xfrm>
          <a:prstGeom prst="rect">
            <a:avLst/>
          </a:prstGeom>
        </p:spPr>
        <p:txBody>
          <a:bodyPr wrap="square">
            <a:spAutoFit/>
          </a:bodyPr>
          <a:lstStyle/>
          <a:p>
            <a:r>
              <a:rPr lang="en-US" sz="1400"/>
              <a:t>Now note: </a:t>
            </a:r>
            <a:endParaRPr lang="en-US"/>
          </a:p>
        </p:txBody>
      </p:sp>
      <p:sp>
        <p:nvSpPr>
          <p:cNvPr id="4" name="Rectangle 2">
            <a:extLst>
              <a:ext uri="{FF2B5EF4-FFF2-40B4-BE49-F238E27FC236}">
                <a16:creationId xmlns:a16="http://schemas.microsoft.com/office/drawing/2014/main" id="{6F9763AD-4D37-4B8B-AB43-B3078663941F}"/>
              </a:ext>
            </a:extLst>
          </p:cNvPr>
          <p:cNvSpPr>
            <a:spLocks noChangeArrowheads="1"/>
          </p:cNvSpPr>
          <p:nvPr/>
        </p:nvSpPr>
        <p:spPr bwMode="auto">
          <a:xfrm>
            <a:off x="358218" y="12927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BD77EAB0-B4EB-4589-8F4B-BC6C5678B068}"/>
              </a:ext>
            </a:extLst>
          </p:cNvPr>
          <p:cNvGraphicFramePr>
            <a:graphicFrameLocks noChangeAspect="1"/>
          </p:cNvGraphicFramePr>
          <p:nvPr>
            <p:extLst>
              <p:ext uri="{D42A27DB-BD31-4B8C-83A1-F6EECF244321}">
                <p14:modId xmlns:p14="http://schemas.microsoft.com/office/powerpoint/2010/main" val="462257534"/>
              </p:ext>
            </p:extLst>
          </p:nvPr>
        </p:nvGraphicFramePr>
        <p:xfrm>
          <a:off x="327445" y="1456870"/>
          <a:ext cx="4256810" cy="1277043"/>
        </p:xfrm>
        <a:graphic>
          <a:graphicData uri="http://schemas.openxmlformats.org/presentationml/2006/ole">
            <mc:AlternateContent xmlns:mc="http://schemas.openxmlformats.org/markup-compatibility/2006">
              <mc:Choice xmlns:v="urn:schemas-microsoft-com:vml" Requires="v">
                <p:oleObj name="Equation" r:id="rId2" imgW="3009900" imgH="889000" progId="Equation.DSMT4">
                  <p:embed/>
                </p:oleObj>
              </mc:Choice>
              <mc:Fallback>
                <p:oleObj name="Equation" r:id="rId2" imgW="3009900" imgH="8890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445" y="1456870"/>
                        <a:ext cx="4256810" cy="1277043"/>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276C0C55-880E-4DE2-8B39-9F0C5BA36561}"/>
              </a:ext>
            </a:extLst>
          </p:cNvPr>
          <p:cNvGraphicFramePr>
            <a:graphicFrameLocks noChangeAspect="1"/>
          </p:cNvGraphicFramePr>
          <p:nvPr>
            <p:extLst>
              <p:ext uri="{D42A27DB-BD31-4B8C-83A1-F6EECF244321}">
                <p14:modId xmlns:p14="http://schemas.microsoft.com/office/powerpoint/2010/main" val="3163747414"/>
              </p:ext>
            </p:extLst>
          </p:nvPr>
        </p:nvGraphicFramePr>
        <p:xfrm>
          <a:off x="310933" y="3284618"/>
          <a:ext cx="2968026" cy="648550"/>
        </p:xfrm>
        <a:graphic>
          <a:graphicData uri="http://schemas.openxmlformats.org/presentationml/2006/ole">
            <mc:AlternateContent xmlns:mc="http://schemas.openxmlformats.org/markup-compatibility/2006">
              <mc:Choice xmlns:v="urn:schemas-microsoft-com:vml" Requires="v">
                <p:oleObj name="Equation" r:id="rId4" imgW="2057400" imgH="482400" progId="Equation.DSMT4">
                  <p:embed/>
                </p:oleObj>
              </mc:Choice>
              <mc:Fallback>
                <p:oleObj name="Equation" r:id="rId4" imgW="2057400" imgH="482400" progId="Equation.DSMT4">
                  <p:embed/>
                  <p:pic>
                    <p:nvPicPr>
                      <p:cNvPr id="0" name="Object 3"/>
                      <p:cNvPicPr>
                        <a:picLocks noChangeAspect="1" noChangeArrowheads="1"/>
                      </p:cNvPicPr>
                      <p:nvPr/>
                    </p:nvPicPr>
                    <p:blipFill>
                      <a:blip r:embed="rId5"/>
                      <a:srcRect/>
                      <a:stretch>
                        <a:fillRect/>
                      </a:stretch>
                    </p:blipFill>
                    <p:spPr bwMode="auto">
                      <a:xfrm>
                        <a:off x="310933" y="3284618"/>
                        <a:ext cx="2968026" cy="648550"/>
                      </a:xfrm>
                      <a:prstGeom prst="rect">
                        <a:avLst/>
                      </a:prstGeom>
                      <a:solidFill>
                        <a:srgbClr val="00B0F0">
                          <a:alpha val="30000"/>
                        </a:srgbClr>
                      </a:solidFill>
                    </p:spPr>
                  </p:pic>
                </p:oleObj>
              </mc:Fallback>
            </mc:AlternateContent>
          </a:graphicData>
        </a:graphic>
      </p:graphicFrame>
      <p:sp>
        <p:nvSpPr>
          <p:cNvPr id="13" name="Rectangle 12">
            <a:extLst>
              <a:ext uri="{FF2B5EF4-FFF2-40B4-BE49-F238E27FC236}">
                <a16:creationId xmlns:a16="http://schemas.microsoft.com/office/drawing/2014/main" id="{6156F68A-8370-416F-BDA7-A7298C2827C0}"/>
              </a:ext>
            </a:extLst>
          </p:cNvPr>
          <p:cNvSpPr/>
          <p:nvPr/>
        </p:nvSpPr>
        <p:spPr>
          <a:xfrm>
            <a:off x="212228" y="2880101"/>
            <a:ext cx="4633704"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So we can write the time-development equation for </a:t>
            </a:r>
            <a:r>
              <a:rPr lang="en-US" sz="1400">
                <a:latin typeface="Calibri" panose="020F0502020204030204" pitchFamily="34" charset="0"/>
                <a:ea typeface="Calibri" panose="020F0502020204030204" pitchFamily="34" charset="0"/>
                <a:cs typeface="Calibri" panose="020F0502020204030204" pitchFamily="34" charset="0"/>
              </a:rPr>
              <a:t>χ</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Calibri" panose="020F0502020204030204" pitchFamily="34" charset="0"/>
              </a:rPr>
              <a:t>υ</a:t>
            </a:r>
            <a:r>
              <a:rPr lang="en-US" sz="1400">
                <a:latin typeface="Calibri" panose="020F0502020204030204" pitchFamily="34" charset="0"/>
                <a:ea typeface="Calibri" panose="020F0502020204030204" pitchFamily="34" charset="0"/>
                <a:cs typeface="Times New Roman" panose="02020603050405020304" pitchFamily="18" charset="0"/>
              </a:rPr>
              <a:t>,t) as:</a:t>
            </a:r>
            <a:endParaRPr lang="en-US">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AA6DDA1B-DA86-4A95-8DE7-DA1C01638C08}"/>
              </a:ext>
            </a:extLst>
          </p:cNvPr>
          <p:cNvSpPr/>
          <p:nvPr/>
        </p:nvSpPr>
        <p:spPr>
          <a:xfrm>
            <a:off x="212228" y="4052640"/>
            <a:ext cx="913916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Then, if the probability distribution function equation is desired, an inverse Fourier transform can be taken of both sides.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0" name="Object 19">
            <a:extLst>
              <a:ext uri="{FF2B5EF4-FFF2-40B4-BE49-F238E27FC236}">
                <a16:creationId xmlns:a16="http://schemas.microsoft.com/office/drawing/2014/main" id="{ACDFE504-E160-4B26-BEA3-309E5CA463F0}"/>
              </a:ext>
            </a:extLst>
          </p:cNvPr>
          <p:cNvGraphicFramePr>
            <a:graphicFrameLocks noChangeAspect="1"/>
          </p:cNvGraphicFramePr>
          <p:nvPr>
            <p:extLst>
              <p:ext uri="{D42A27DB-BD31-4B8C-83A1-F6EECF244321}">
                <p14:modId xmlns:p14="http://schemas.microsoft.com/office/powerpoint/2010/main" val="3361214643"/>
              </p:ext>
            </p:extLst>
          </p:nvPr>
        </p:nvGraphicFramePr>
        <p:xfrm>
          <a:off x="288649" y="4435712"/>
          <a:ext cx="5376863" cy="673100"/>
        </p:xfrm>
        <a:graphic>
          <a:graphicData uri="http://schemas.openxmlformats.org/presentationml/2006/ole">
            <mc:AlternateContent xmlns:mc="http://schemas.openxmlformats.org/markup-compatibility/2006">
              <mc:Choice xmlns:v="urn:schemas-microsoft-com:vml" Requires="v">
                <p:oleObj name="Equation" r:id="rId6" imgW="3530520" imgH="482400" progId="Equation.DSMT4">
                  <p:embed/>
                </p:oleObj>
              </mc:Choice>
              <mc:Fallback>
                <p:oleObj name="Equation" r:id="rId6" imgW="3530520" imgH="482400" progId="Equation.DSMT4">
                  <p:embed/>
                  <p:pic>
                    <p:nvPicPr>
                      <p:cNvPr id="0" name="Object 5"/>
                      <p:cNvPicPr>
                        <a:picLocks noChangeAspect="1" noChangeArrowheads="1"/>
                      </p:cNvPicPr>
                      <p:nvPr/>
                    </p:nvPicPr>
                    <p:blipFill>
                      <a:blip r:embed="rId7"/>
                      <a:srcRect/>
                      <a:stretch>
                        <a:fillRect/>
                      </a:stretch>
                    </p:blipFill>
                    <p:spPr bwMode="auto">
                      <a:xfrm>
                        <a:off x="288649" y="4435712"/>
                        <a:ext cx="5376863" cy="673100"/>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010ADB9D-B295-4144-8C32-D9F1C95D6CB5}"/>
              </a:ext>
            </a:extLst>
          </p:cNvPr>
          <p:cNvSpPr/>
          <p:nvPr/>
        </p:nvSpPr>
        <p:spPr>
          <a:xfrm>
            <a:off x="231082" y="5184948"/>
            <a:ext cx="1588320"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Calibri" panose="020F0502020204030204" pitchFamily="34" charset="0"/>
              </a:rPr>
              <a:t>after which we get:</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4" name="Object 23">
            <a:extLst>
              <a:ext uri="{FF2B5EF4-FFF2-40B4-BE49-F238E27FC236}">
                <a16:creationId xmlns:a16="http://schemas.microsoft.com/office/drawing/2014/main" id="{FF0EA3A1-FB7E-474A-8938-53C677C05143}"/>
              </a:ext>
            </a:extLst>
          </p:cNvPr>
          <p:cNvGraphicFramePr>
            <a:graphicFrameLocks noChangeAspect="1"/>
          </p:cNvGraphicFramePr>
          <p:nvPr>
            <p:extLst>
              <p:ext uri="{D42A27DB-BD31-4B8C-83A1-F6EECF244321}">
                <p14:modId xmlns:p14="http://schemas.microsoft.com/office/powerpoint/2010/main" val="2083152382"/>
              </p:ext>
            </p:extLst>
          </p:nvPr>
        </p:nvGraphicFramePr>
        <p:xfrm>
          <a:off x="297140" y="5599113"/>
          <a:ext cx="3013075" cy="630237"/>
        </p:xfrm>
        <a:graphic>
          <a:graphicData uri="http://schemas.openxmlformats.org/presentationml/2006/ole">
            <mc:AlternateContent xmlns:mc="http://schemas.openxmlformats.org/markup-compatibility/2006">
              <mc:Choice xmlns:v="urn:schemas-microsoft-com:vml" Requires="v">
                <p:oleObj name="Equation" r:id="rId8" imgW="2082600" imgH="482400" progId="Equation.DSMT4">
                  <p:embed/>
                </p:oleObj>
              </mc:Choice>
              <mc:Fallback>
                <p:oleObj name="Equation" r:id="rId8" imgW="2082600" imgH="482400" progId="Equation.DSMT4">
                  <p:embed/>
                  <p:pic>
                    <p:nvPicPr>
                      <p:cNvPr id="0" name="Object 10"/>
                      <p:cNvPicPr>
                        <a:picLocks noChangeAspect="1" noChangeArrowheads="1"/>
                      </p:cNvPicPr>
                      <p:nvPr/>
                    </p:nvPicPr>
                    <p:blipFill>
                      <a:blip r:embed="rId9"/>
                      <a:srcRect/>
                      <a:stretch>
                        <a:fillRect/>
                      </a:stretch>
                    </p:blipFill>
                    <p:spPr bwMode="auto">
                      <a:xfrm>
                        <a:off x="297140" y="5599113"/>
                        <a:ext cx="3013075" cy="630237"/>
                      </a:xfrm>
                      <a:prstGeom prst="rect">
                        <a:avLst/>
                      </a:prstGeom>
                      <a:solidFill>
                        <a:srgbClr val="00B0F0">
                          <a:alpha val="32000"/>
                        </a:srgbClr>
                      </a:solidFill>
                    </p:spPr>
                  </p:pic>
                </p:oleObj>
              </mc:Fallback>
            </mc:AlternateContent>
          </a:graphicData>
        </a:graphic>
      </p:graphicFrame>
    </p:spTree>
    <p:extLst>
      <p:ext uri="{BB962C8B-B14F-4D97-AF65-F5344CB8AC3E}">
        <p14:creationId xmlns:p14="http://schemas.microsoft.com/office/powerpoint/2010/main" val="3286971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950249"/>
            <a:ext cx="3356072" cy="369332"/>
          </a:xfrm>
          <a:prstGeom prst="rect">
            <a:avLst/>
          </a:prstGeom>
          <a:noFill/>
        </p:spPr>
        <p:txBody>
          <a:bodyPr wrap="square" rtlCol="0">
            <a:spAutoFit/>
          </a:bodyPr>
          <a:lstStyle/>
          <a:p>
            <a:r>
              <a:rPr lang="en-US" b="1">
                <a:solidFill>
                  <a:srgbClr val="0000FF"/>
                </a:solidFill>
              </a:rPr>
              <a:t>Changing Variables (can skip)</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273712"/>
            <a:ext cx="10277476" cy="523220"/>
          </a:xfrm>
          <a:prstGeom prst="rect">
            <a:avLst/>
          </a:prstGeom>
        </p:spPr>
        <p:txBody>
          <a:bodyPr wrap="square">
            <a:spAutoFit/>
          </a:bodyPr>
          <a:lstStyle/>
          <a:p>
            <a:r>
              <a:rPr lang="en-US" sz="1400"/>
              <a:t>There is a useful chain rule identity of note.  Suppose we have some function F(Z(X)), which depends on X through some auxiliary variable, or set of auxiliary variables Z(X).  And suppose that the evolution operator H(X) can be written as:</a:t>
            </a:r>
          </a:p>
        </p:txBody>
      </p:sp>
      <p:graphicFrame>
        <p:nvGraphicFramePr>
          <p:cNvPr id="4" name="Object 3">
            <a:extLst>
              <a:ext uri="{FF2B5EF4-FFF2-40B4-BE49-F238E27FC236}">
                <a16:creationId xmlns:a16="http://schemas.microsoft.com/office/drawing/2014/main" id="{63936364-BA1C-452F-9729-6335A6A1E57E}"/>
              </a:ext>
            </a:extLst>
          </p:cNvPr>
          <p:cNvGraphicFramePr>
            <a:graphicFrameLocks noChangeAspect="1"/>
          </p:cNvGraphicFramePr>
          <p:nvPr>
            <p:extLst>
              <p:ext uri="{D42A27DB-BD31-4B8C-83A1-F6EECF244321}">
                <p14:modId xmlns:p14="http://schemas.microsoft.com/office/powerpoint/2010/main" val="587166570"/>
              </p:ext>
            </p:extLst>
          </p:nvPr>
        </p:nvGraphicFramePr>
        <p:xfrm>
          <a:off x="328593" y="1880377"/>
          <a:ext cx="2997200" cy="636588"/>
        </p:xfrm>
        <a:graphic>
          <a:graphicData uri="http://schemas.openxmlformats.org/presentationml/2006/ole">
            <mc:AlternateContent xmlns:mc="http://schemas.openxmlformats.org/markup-compatibility/2006">
              <mc:Choice xmlns:v="urn:schemas-microsoft-com:vml" Requires="v">
                <p:oleObj name="Equation" r:id="rId2" imgW="2273040" imgH="482400" progId="Equation.DSMT4">
                  <p:embed/>
                </p:oleObj>
              </mc:Choice>
              <mc:Fallback>
                <p:oleObj name="Equation" r:id="rId2" imgW="2273040" imgH="482400" progId="Equation.DSMT4">
                  <p:embed/>
                  <p:pic>
                    <p:nvPicPr>
                      <p:cNvPr id="0" name="Object 1"/>
                      <p:cNvPicPr>
                        <a:picLocks noChangeAspect="1" noChangeArrowheads="1"/>
                      </p:cNvPicPr>
                      <p:nvPr/>
                    </p:nvPicPr>
                    <p:blipFill>
                      <a:blip r:embed="rId3"/>
                      <a:srcRect/>
                      <a:stretch>
                        <a:fillRect/>
                      </a:stretch>
                    </p:blipFill>
                    <p:spPr bwMode="auto">
                      <a:xfrm>
                        <a:off x="328593" y="1880377"/>
                        <a:ext cx="2997200" cy="63658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A6619832-D055-4FF8-BC3C-2862690A3030}"/>
              </a:ext>
            </a:extLst>
          </p:cNvPr>
          <p:cNvGraphicFramePr>
            <a:graphicFrameLocks noChangeAspect="1"/>
          </p:cNvGraphicFramePr>
          <p:nvPr>
            <p:extLst>
              <p:ext uri="{D42A27DB-BD31-4B8C-83A1-F6EECF244321}">
                <p14:modId xmlns:p14="http://schemas.microsoft.com/office/powerpoint/2010/main" val="4271018761"/>
              </p:ext>
            </p:extLst>
          </p:nvPr>
        </p:nvGraphicFramePr>
        <p:xfrm>
          <a:off x="328593" y="2974902"/>
          <a:ext cx="6572475" cy="636046"/>
        </p:xfrm>
        <a:graphic>
          <a:graphicData uri="http://schemas.openxmlformats.org/presentationml/2006/ole">
            <mc:AlternateContent xmlns:mc="http://schemas.openxmlformats.org/markup-compatibility/2006">
              <mc:Choice xmlns:v="urn:schemas-microsoft-com:vml" Requires="v">
                <p:oleObj name="Equation" r:id="rId4" imgW="4699000" imgH="482600" progId="Equation.DSMT4">
                  <p:embed/>
                </p:oleObj>
              </mc:Choice>
              <mc:Fallback>
                <p:oleObj name="Equation" r:id="rId4" imgW="4699000" imgH="4826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593" y="2974902"/>
                        <a:ext cx="6572475" cy="636046"/>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90FE6B16-7B84-445A-85E2-B236CC4872C4}"/>
              </a:ext>
            </a:extLst>
          </p:cNvPr>
          <p:cNvSpPr txBox="1"/>
          <p:nvPr/>
        </p:nvSpPr>
        <p:spPr>
          <a:xfrm>
            <a:off x="212228" y="2576676"/>
            <a:ext cx="2871363" cy="307777"/>
          </a:xfrm>
          <a:prstGeom prst="rect">
            <a:avLst/>
          </a:prstGeom>
          <a:noFill/>
        </p:spPr>
        <p:txBody>
          <a:bodyPr wrap="none" rtlCol="0">
            <a:spAutoFit/>
          </a:bodyPr>
          <a:lstStyle/>
          <a:p>
            <a:r>
              <a:rPr lang="en-US" sz="1400"/>
              <a:t>Then we can write H’s action on F as:</a:t>
            </a:r>
          </a:p>
        </p:txBody>
      </p:sp>
      <p:sp>
        <p:nvSpPr>
          <p:cNvPr id="23" name="TextBox 22">
            <a:extLst>
              <a:ext uri="{FF2B5EF4-FFF2-40B4-BE49-F238E27FC236}">
                <a16:creationId xmlns:a16="http://schemas.microsoft.com/office/drawing/2014/main" id="{42ECCBE0-AFB6-4E06-ABA7-91C6CB4845A4}"/>
              </a:ext>
            </a:extLst>
          </p:cNvPr>
          <p:cNvSpPr txBox="1"/>
          <p:nvPr/>
        </p:nvSpPr>
        <p:spPr>
          <a:xfrm>
            <a:off x="212228" y="3754646"/>
            <a:ext cx="11222485" cy="523220"/>
          </a:xfrm>
          <a:prstGeom prst="rect">
            <a:avLst/>
          </a:prstGeom>
          <a:noFill/>
        </p:spPr>
        <p:txBody>
          <a:bodyPr wrap="square" rtlCol="0">
            <a:spAutoFit/>
          </a:bodyPr>
          <a:lstStyle/>
          <a:p>
            <a:r>
              <a:rPr lang="en-US" sz="1400"/>
              <a:t>And so if the action of H(Z) and H(Z</a:t>
            </a:r>
            <a:r>
              <a:rPr lang="en-US" sz="1400" baseline="30000"/>
              <a:t>2</a:t>
            </a:r>
            <a:r>
              <a:rPr lang="en-US" sz="1400"/>
              <a:t>) returns some function of Z alone, then we can write a self-consistent equation for the probability distribution, or characteristic function of Z.</a:t>
            </a:r>
          </a:p>
        </p:txBody>
      </p:sp>
    </p:spTree>
    <p:extLst>
      <p:ext uri="{BB962C8B-B14F-4D97-AF65-F5344CB8AC3E}">
        <p14:creationId xmlns:p14="http://schemas.microsoft.com/office/powerpoint/2010/main" val="3673965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523220"/>
          </a:xfrm>
          <a:prstGeom prst="rect">
            <a:avLst/>
          </a:prstGeom>
        </p:spPr>
        <p:txBody>
          <a:bodyPr wrap="square">
            <a:spAutoFit/>
          </a:bodyPr>
          <a:lstStyle/>
          <a:p>
            <a:r>
              <a:rPr lang="en-US" sz="1400"/>
              <a:t>Given a set of correlated variables </a:t>
            </a:r>
            <a:r>
              <a:rPr lang="en-US" sz="1400" b="1"/>
              <a:t>X</a:t>
            </a:r>
            <a:r>
              <a:rPr lang="en-US" sz="1400"/>
              <a:t> and </a:t>
            </a:r>
            <a:r>
              <a:rPr lang="en-US" sz="1400" b="1"/>
              <a:t>Y</a:t>
            </a:r>
            <a:r>
              <a:rPr lang="en-US" sz="1400"/>
              <a:t>, we’re often interested in the statistics of </a:t>
            </a:r>
            <a:r>
              <a:rPr lang="en-US" sz="1400" b="1"/>
              <a:t>X</a:t>
            </a:r>
            <a:r>
              <a:rPr lang="en-US" sz="1400"/>
              <a:t> alone.  In the continuum limit, the probability distribution of the </a:t>
            </a:r>
            <a:r>
              <a:rPr lang="en-US" sz="1400" b="1"/>
              <a:t>X</a:t>
            </a:r>
            <a:r>
              <a:rPr lang="en-US" sz="1400"/>
              <a:t> variables, is, directly:</a:t>
            </a:r>
            <a:endParaRPr lang="en-US"/>
          </a:p>
        </p:txBody>
      </p:sp>
      <p:sp>
        <p:nvSpPr>
          <p:cNvPr id="5" name="TextBox 4">
            <a:extLst>
              <a:ext uri="{FF2B5EF4-FFF2-40B4-BE49-F238E27FC236}">
                <a16:creationId xmlns:a16="http://schemas.microsoft.com/office/drawing/2014/main" id="{31A4257A-588D-4390-8FD3-C70C848BBB0B}"/>
              </a:ext>
            </a:extLst>
          </p:cNvPr>
          <p:cNvSpPr txBox="1"/>
          <p:nvPr/>
        </p:nvSpPr>
        <p:spPr>
          <a:xfrm>
            <a:off x="174520" y="881424"/>
            <a:ext cx="4830100" cy="400110"/>
          </a:xfrm>
          <a:prstGeom prst="rect">
            <a:avLst/>
          </a:prstGeom>
          <a:noFill/>
        </p:spPr>
        <p:txBody>
          <a:bodyPr wrap="square" rtlCol="0">
            <a:spAutoFit/>
          </a:bodyPr>
          <a:lstStyle/>
          <a:p>
            <a:r>
              <a:rPr lang="en-US" b="1">
                <a:solidFill>
                  <a:srgbClr val="0000FF"/>
                </a:solidFill>
              </a:rPr>
              <a:t>Continuous Stochastic Process (can skip)</a:t>
            </a:r>
            <a:r>
              <a:rPr lang="en-US" sz="2000" b="1">
                <a:solidFill>
                  <a:srgbClr val="0000FF"/>
                </a:solidFill>
              </a:rPr>
              <a:t>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3306512" y="88183"/>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Marginal Distributions</a:t>
            </a:r>
            <a:endParaRPr lang="en-US" b="1" u="sng">
              <a:latin typeface="+mn-lt"/>
            </a:endParaRPr>
          </a:p>
        </p:txBody>
      </p:sp>
      <p:graphicFrame>
        <p:nvGraphicFramePr>
          <p:cNvPr id="8" name="Object 7">
            <a:extLst>
              <a:ext uri="{FF2B5EF4-FFF2-40B4-BE49-F238E27FC236}">
                <a16:creationId xmlns:a16="http://schemas.microsoft.com/office/drawing/2014/main" id="{5D47FCAC-1509-42DA-BE06-3550943EA6E3}"/>
              </a:ext>
            </a:extLst>
          </p:cNvPr>
          <p:cNvGraphicFramePr>
            <a:graphicFrameLocks noChangeAspect="1"/>
          </p:cNvGraphicFramePr>
          <p:nvPr/>
        </p:nvGraphicFramePr>
        <p:xfrm>
          <a:off x="282804" y="1728809"/>
          <a:ext cx="7148211" cy="420483"/>
        </p:xfrm>
        <a:graphic>
          <a:graphicData uri="http://schemas.openxmlformats.org/presentationml/2006/ole">
            <mc:AlternateContent xmlns:mc="http://schemas.openxmlformats.org/markup-compatibility/2006">
              <mc:Choice xmlns:v="urn:schemas-microsoft-com:vml" Requires="v">
                <p:oleObj name="Equation" r:id="rId2" imgW="5359400" imgH="292100" progId="Equation.DSMT4">
                  <p:embed/>
                </p:oleObj>
              </mc:Choice>
              <mc:Fallback>
                <p:oleObj name="Equation" r:id="rId2" imgW="5359400" imgH="292100" progId="Equation.DSMT4">
                  <p:embed/>
                  <p:pic>
                    <p:nvPicPr>
                      <p:cNvPr id="8" name="Object 7">
                        <a:extLst>
                          <a:ext uri="{FF2B5EF4-FFF2-40B4-BE49-F238E27FC236}">
                            <a16:creationId xmlns:a16="http://schemas.microsoft.com/office/drawing/2014/main" id="{5D47FCAC-1509-42DA-BE06-3550943EA6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804" y="1728809"/>
                        <a:ext cx="7148211" cy="420483"/>
                      </a:xfrm>
                      <a:prstGeom prst="rect">
                        <a:avLst/>
                      </a:prstGeom>
                      <a:noFill/>
                    </p:spPr>
                  </p:pic>
                </p:oleObj>
              </mc:Fallback>
            </mc:AlternateContent>
          </a:graphicData>
        </a:graphic>
      </p:graphicFrame>
      <p:sp>
        <p:nvSpPr>
          <p:cNvPr id="9" name="Rectangle 8">
            <a:extLst>
              <a:ext uri="{FF2B5EF4-FFF2-40B4-BE49-F238E27FC236}">
                <a16:creationId xmlns:a16="http://schemas.microsoft.com/office/drawing/2014/main" id="{A76DADDF-2D92-4F0B-85C3-2E383366A5F6}"/>
              </a:ext>
            </a:extLst>
          </p:cNvPr>
          <p:cNvSpPr/>
          <p:nvPr/>
        </p:nvSpPr>
        <p:spPr>
          <a:xfrm>
            <a:off x="202800" y="2193165"/>
            <a:ext cx="4208396" cy="312650"/>
          </a:xfrm>
          <a:prstGeom prst="rect">
            <a:avLst/>
          </a:prstGeom>
        </p:spPr>
        <p:txBody>
          <a:bodyPr wrap="non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To develop an evolution equation, we would start with:</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Object 10">
            <a:extLst>
              <a:ext uri="{FF2B5EF4-FFF2-40B4-BE49-F238E27FC236}">
                <a16:creationId xmlns:a16="http://schemas.microsoft.com/office/drawing/2014/main" id="{7D7C95F9-9923-424F-9839-0C6EB5F5793C}"/>
              </a:ext>
            </a:extLst>
          </p:cNvPr>
          <p:cNvGraphicFramePr>
            <a:graphicFrameLocks noChangeAspect="1"/>
          </p:cNvGraphicFramePr>
          <p:nvPr/>
        </p:nvGraphicFramePr>
        <p:xfrm>
          <a:off x="282804" y="2505815"/>
          <a:ext cx="6645897" cy="356030"/>
        </p:xfrm>
        <a:graphic>
          <a:graphicData uri="http://schemas.openxmlformats.org/presentationml/2006/ole">
            <mc:AlternateContent xmlns:mc="http://schemas.openxmlformats.org/markup-compatibility/2006">
              <mc:Choice xmlns:v="urn:schemas-microsoft-com:vml" Requires="v">
                <p:oleObj name="Equation" r:id="rId4" imgW="4826000" imgH="279400" progId="Equation.DSMT4">
                  <p:embed/>
                </p:oleObj>
              </mc:Choice>
              <mc:Fallback>
                <p:oleObj name="Equation" r:id="rId4" imgW="4826000" imgH="279400" progId="Equation.DSMT4">
                  <p:embed/>
                  <p:pic>
                    <p:nvPicPr>
                      <p:cNvPr id="11" name="Object 10">
                        <a:extLst>
                          <a:ext uri="{FF2B5EF4-FFF2-40B4-BE49-F238E27FC236}">
                            <a16:creationId xmlns:a16="http://schemas.microsoft.com/office/drawing/2014/main" id="{7D7C95F9-9923-424F-9839-0C6EB5F579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04" y="2505815"/>
                        <a:ext cx="6645897" cy="356030"/>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1670F042-2645-4A3E-95D5-75191D28BB0E}"/>
              </a:ext>
            </a:extLst>
          </p:cNvPr>
          <p:cNvSpPr/>
          <p:nvPr/>
        </p:nvSpPr>
        <p:spPr>
          <a:xfrm>
            <a:off x="216814" y="2848663"/>
            <a:ext cx="11114205" cy="543162"/>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And from here we have two options.  We can perform the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integral first, introducing the Jacobian J = |∂</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keeping in mind it will likely depend on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a:latin typeface="Calibri" panose="020F0502020204030204" pitchFamily="34" charset="0"/>
                <a:ea typeface="Calibri" panose="020F0502020204030204" pitchFamily="34" charset="0"/>
                <a:cs typeface="Calibri" panose="020F0502020204030204" pitchFamily="34" charset="0"/>
              </a:rPr>
              <a:t>(t) through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Then we’ll ultimately have:</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3E2A2B69-DE00-47BB-B3E9-16001AAEE6B7}"/>
              </a:ext>
            </a:extLst>
          </p:cNvPr>
          <p:cNvSpPr/>
          <p:nvPr/>
        </p:nvSpPr>
        <p:spPr>
          <a:xfrm>
            <a:off x="207387" y="4004915"/>
            <a:ext cx="11708093" cy="773673"/>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Times New Roman" panose="02020603050405020304" pitchFamily="18" charset="0"/>
              </a:rPr>
              <a:t>Then we must expand P and J in powers of d</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 out to O(dt).  Once done, we’d replace all combinations of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(t) in d</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 and d</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with their average, perform the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(t) integral to convert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(t)) to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 and finally perform the d</a:t>
            </a:r>
            <a:r>
              <a:rPr lang="en-US" sz="1400" b="1">
                <a:latin typeface="Calibri" panose="020F0502020204030204" pitchFamily="34" charset="0"/>
                <a:ea typeface="Calibri" panose="020F0502020204030204" pitchFamily="34" charset="0"/>
                <a:cs typeface="Times New Roman" panose="02020603050405020304" pitchFamily="18" charset="0"/>
              </a:rPr>
              <a:t>W</a:t>
            </a:r>
            <a:r>
              <a:rPr lang="en-US" sz="1400">
                <a:latin typeface="Calibri" panose="020F0502020204030204" pitchFamily="34" charset="0"/>
                <a:ea typeface="Calibri" panose="020F0502020204030204" pitchFamily="34" charset="0"/>
                <a:cs typeface="Times New Roman" panose="02020603050405020304" pitchFamily="18" charset="0"/>
              </a:rPr>
              <a:t>(t) integral to obtain our FP equation.  Another option, is to go back to that prior formula and </a:t>
            </a:r>
            <a:r>
              <a:rPr lang="en-US" sz="1400">
                <a:latin typeface="Calibri" panose="020F0502020204030204" pitchFamily="34" charset="0"/>
                <a:ea typeface="Calibri" panose="020F0502020204030204" pitchFamily="34" charset="0"/>
                <a:cs typeface="Calibri" panose="020F0502020204030204" pitchFamily="34" charset="0"/>
              </a:rPr>
              <a:t>Taylor expand δ(</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out to second order.  Thereupon, integrate by parts, do the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integral, and formally the d</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(t) integral, to obtain:</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Object 14">
            <a:extLst>
              <a:ext uri="{FF2B5EF4-FFF2-40B4-BE49-F238E27FC236}">
                <a16:creationId xmlns:a16="http://schemas.microsoft.com/office/drawing/2014/main" id="{153008F3-F8F9-4AED-89BC-2A15F8E1375F}"/>
              </a:ext>
            </a:extLst>
          </p:cNvPr>
          <p:cNvGraphicFramePr>
            <a:graphicFrameLocks noChangeAspect="1"/>
          </p:cNvGraphicFramePr>
          <p:nvPr/>
        </p:nvGraphicFramePr>
        <p:xfrm>
          <a:off x="292002" y="3434209"/>
          <a:ext cx="4270375" cy="550862"/>
        </p:xfrm>
        <a:graphic>
          <a:graphicData uri="http://schemas.openxmlformats.org/presentationml/2006/ole">
            <mc:AlternateContent xmlns:mc="http://schemas.openxmlformats.org/markup-compatibility/2006">
              <mc:Choice xmlns:v="urn:schemas-microsoft-com:vml" Requires="v">
                <p:oleObj name="Equation" r:id="rId6" imgW="3454200" imgH="431640" progId="Equation.DSMT4">
                  <p:embed/>
                </p:oleObj>
              </mc:Choice>
              <mc:Fallback>
                <p:oleObj name="Equation" r:id="rId6" imgW="3454200" imgH="431640" progId="Equation.DSMT4">
                  <p:embed/>
                  <p:pic>
                    <p:nvPicPr>
                      <p:cNvPr id="15" name="Object 14">
                        <a:extLst>
                          <a:ext uri="{FF2B5EF4-FFF2-40B4-BE49-F238E27FC236}">
                            <a16:creationId xmlns:a16="http://schemas.microsoft.com/office/drawing/2014/main" id="{153008F3-F8F9-4AED-89BC-2A15F8E1375F}"/>
                          </a:ext>
                        </a:extLst>
                      </p:cNvPr>
                      <p:cNvPicPr>
                        <a:picLocks noChangeAspect="1" noChangeArrowheads="1"/>
                      </p:cNvPicPr>
                      <p:nvPr/>
                    </p:nvPicPr>
                    <p:blipFill>
                      <a:blip r:embed="rId7"/>
                      <a:srcRect/>
                      <a:stretch>
                        <a:fillRect/>
                      </a:stretch>
                    </p:blipFill>
                    <p:spPr bwMode="auto">
                      <a:xfrm>
                        <a:off x="292002" y="3434209"/>
                        <a:ext cx="4270375" cy="550862"/>
                      </a:xfrm>
                      <a:prstGeom prst="rect">
                        <a:avLst/>
                      </a:prstGeom>
                      <a:solidFill>
                        <a:srgbClr val="FF0066">
                          <a:alpha val="25000"/>
                        </a:srgbClr>
                      </a:solidFill>
                    </p:spPr>
                  </p:pic>
                </p:oleObj>
              </mc:Fallback>
            </mc:AlternateContent>
          </a:graphicData>
        </a:graphic>
      </p:graphicFrame>
      <p:graphicFrame>
        <p:nvGraphicFramePr>
          <p:cNvPr id="17" name="Object 16">
            <a:extLst>
              <a:ext uri="{FF2B5EF4-FFF2-40B4-BE49-F238E27FC236}">
                <a16:creationId xmlns:a16="http://schemas.microsoft.com/office/drawing/2014/main" id="{07BDE337-0FAF-4FB5-AB05-E559D9D9E35A}"/>
              </a:ext>
            </a:extLst>
          </p:cNvPr>
          <p:cNvGraphicFramePr>
            <a:graphicFrameLocks noChangeAspect="1"/>
          </p:cNvGraphicFramePr>
          <p:nvPr/>
        </p:nvGraphicFramePr>
        <p:xfrm>
          <a:off x="253973" y="4830420"/>
          <a:ext cx="5350549" cy="680979"/>
        </p:xfrm>
        <a:graphic>
          <a:graphicData uri="http://schemas.openxmlformats.org/presentationml/2006/ole">
            <mc:AlternateContent xmlns:mc="http://schemas.openxmlformats.org/markup-compatibility/2006">
              <mc:Choice xmlns:v="urn:schemas-microsoft-com:vml" Requires="v">
                <p:oleObj name="Equation" r:id="rId8" imgW="4787900" imgH="584200" progId="Equation.DSMT4">
                  <p:embed/>
                </p:oleObj>
              </mc:Choice>
              <mc:Fallback>
                <p:oleObj name="Equation" r:id="rId8" imgW="4787900" imgH="584200" progId="Equation.DSMT4">
                  <p:embed/>
                  <p:pic>
                    <p:nvPicPr>
                      <p:cNvPr id="17" name="Object 16">
                        <a:extLst>
                          <a:ext uri="{FF2B5EF4-FFF2-40B4-BE49-F238E27FC236}">
                            <a16:creationId xmlns:a16="http://schemas.microsoft.com/office/drawing/2014/main" id="{07BDE337-0FAF-4FB5-AB05-E559D9D9E35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3973" y="4830420"/>
                        <a:ext cx="5350549" cy="680979"/>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CA7F3D99-4F94-485F-A4E8-48C11723B329}"/>
              </a:ext>
            </a:extLst>
          </p:cNvPr>
          <p:cNvSpPr/>
          <p:nvPr/>
        </p:nvSpPr>
        <p:spPr>
          <a:xfrm>
            <a:off x="174519" y="5563231"/>
            <a:ext cx="10774841" cy="312650"/>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This is as far as we can go, but at this point it is typical to make a mean field approximation and replace the moments with their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a:latin typeface="Calibri" panose="020F0502020204030204" pitchFamily="34" charset="0"/>
                <a:ea typeface="Calibri" panose="020F0502020204030204" pitchFamily="34" charset="0"/>
                <a:cs typeface="Calibri" panose="020F0502020204030204" pitchFamily="34" charset="0"/>
              </a:rPr>
              <a:t> averages.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0" name="Object 19">
            <a:extLst>
              <a:ext uri="{FF2B5EF4-FFF2-40B4-BE49-F238E27FC236}">
                <a16:creationId xmlns:a16="http://schemas.microsoft.com/office/drawing/2014/main" id="{F0EBF3D1-633B-45BC-B935-18FFB36BEEED}"/>
              </a:ext>
            </a:extLst>
          </p:cNvPr>
          <p:cNvGraphicFramePr>
            <a:graphicFrameLocks noChangeAspect="1"/>
          </p:cNvGraphicFramePr>
          <p:nvPr/>
        </p:nvGraphicFramePr>
        <p:xfrm>
          <a:off x="292001" y="5972887"/>
          <a:ext cx="4341761" cy="739023"/>
        </p:xfrm>
        <a:graphic>
          <a:graphicData uri="http://schemas.openxmlformats.org/presentationml/2006/ole">
            <mc:AlternateContent xmlns:mc="http://schemas.openxmlformats.org/markup-compatibility/2006">
              <mc:Choice xmlns:v="urn:schemas-microsoft-com:vml" Requires="v">
                <p:oleObj name="Equation" r:id="rId10" imgW="3924300" imgH="609600" progId="Equation.DSMT4">
                  <p:embed/>
                </p:oleObj>
              </mc:Choice>
              <mc:Fallback>
                <p:oleObj name="Equation" r:id="rId10" imgW="3924300" imgH="609600" progId="Equation.DSMT4">
                  <p:embed/>
                  <p:pic>
                    <p:nvPicPr>
                      <p:cNvPr id="20" name="Object 19">
                        <a:extLst>
                          <a:ext uri="{FF2B5EF4-FFF2-40B4-BE49-F238E27FC236}">
                            <a16:creationId xmlns:a16="http://schemas.microsoft.com/office/drawing/2014/main" id="{F0EBF3D1-633B-45BC-B935-18FFB36BEEE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2001" y="5972887"/>
                        <a:ext cx="4341761" cy="739023"/>
                      </a:xfrm>
                      <a:prstGeom prst="rect">
                        <a:avLst/>
                      </a:prstGeom>
                      <a:solidFill>
                        <a:srgbClr val="FF0066">
                          <a:alpha val="25000"/>
                        </a:srgbClr>
                      </a:solidFill>
                    </p:spPr>
                  </p:pic>
                </p:oleObj>
              </mc:Fallback>
            </mc:AlternateContent>
          </a:graphicData>
        </a:graphic>
      </p:graphicFrame>
    </p:spTree>
    <p:extLst>
      <p:ext uri="{BB962C8B-B14F-4D97-AF65-F5344CB8AC3E}">
        <p14:creationId xmlns:p14="http://schemas.microsoft.com/office/powerpoint/2010/main" val="252691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19298"/>
            <a:ext cx="7860682" cy="307777"/>
          </a:xfrm>
          <a:prstGeom prst="rect">
            <a:avLst/>
          </a:prstGeom>
        </p:spPr>
        <p:txBody>
          <a:bodyPr wrap="square">
            <a:spAutoFit/>
          </a:bodyPr>
          <a:lstStyle/>
          <a:p>
            <a:r>
              <a:rPr lang="en-US" sz="1400"/>
              <a:t>To round out the possibilities, we could also start from the Kolmorgorov equation in both variables, </a:t>
            </a:r>
            <a:endParaRPr lang="en-US"/>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b="1">
                <a:solidFill>
                  <a:srgbClr val="0000FF"/>
                </a:solidFill>
              </a:rPr>
              <a:t>Continuous Stochastic Process (can skip)</a:t>
            </a:r>
            <a:r>
              <a:rPr lang="en-US" sz="2000" b="1">
                <a:solidFill>
                  <a:srgbClr val="0000FF"/>
                </a:solidFill>
              </a:rPr>
              <a:t>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3564902" y="107042"/>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Marginal Distributions</a:t>
            </a:r>
            <a:endParaRPr lang="en-US" b="1" u="sng">
              <a:latin typeface="+mn-lt"/>
            </a:endParaRPr>
          </a:p>
        </p:txBody>
      </p:sp>
      <p:graphicFrame>
        <p:nvGraphicFramePr>
          <p:cNvPr id="16" name="Object 15">
            <a:extLst>
              <a:ext uri="{FF2B5EF4-FFF2-40B4-BE49-F238E27FC236}">
                <a16:creationId xmlns:a16="http://schemas.microsoft.com/office/drawing/2014/main" id="{33EFC858-D44B-4E65-8F22-AB658AF7F734}"/>
              </a:ext>
            </a:extLst>
          </p:cNvPr>
          <p:cNvGraphicFramePr>
            <a:graphicFrameLocks noChangeAspect="1"/>
          </p:cNvGraphicFramePr>
          <p:nvPr/>
        </p:nvGraphicFramePr>
        <p:xfrm>
          <a:off x="292000" y="1564158"/>
          <a:ext cx="7766642" cy="757721"/>
        </p:xfrm>
        <a:graphic>
          <a:graphicData uri="http://schemas.openxmlformats.org/presentationml/2006/ole">
            <mc:AlternateContent xmlns:mc="http://schemas.openxmlformats.org/markup-compatibility/2006">
              <mc:Choice xmlns:v="urn:schemas-microsoft-com:vml" Requires="v">
                <p:oleObj name="Equation" r:id="rId2" imgW="6273800" imgH="584200" progId="Equation.DSMT4">
                  <p:embed/>
                </p:oleObj>
              </mc:Choice>
              <mc:Fallback>
                <p:oleObj name="Equation" r:id="rId2" imgW="6273800" imgH="584200" progId="Equation.DSMT4">
                  <p:embed/>
                  <p:pic>
                    <p:nvPicPr>
                      <p:cNvPr id="16" name="Object 15">
                        <a:extLst>
                          <a:ext uri="{FF2B5EF4-FFF2-40B4-BE49-F238E27FC236}">
                            <a16:creationId xmlns:a16="http://schemas.microsoft.com/office/drawing/2014/main" id="{33EFC858-D44B-4E65-8F22-AB658AF7F7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000" y="1564158"/>
                        <a:ext cx="7766642" cy="757721"/>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B07610A0-AB81-4D0F-8978-F078CAD599DB}"/>
              </a:ext>
            </a:extLst>
          </p:cNvPr>
          <p:cNvSpPr/>
          <p:nvPr/>
        </p:nvSpPr>
        <p:spPr>
          <a:xfrm>
            <a:off x="197960" y="2441108"/>
            <a:ext cx="11312168" cy="543162"/>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We’ll note that d</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and d</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likely depend on both variables.  Next we integrate both sides against ∫dμ(</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and assume, for simplicity that μ(</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has no explicit </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dependence.  Requisite modifications for this case will be clear.  Integrating by parts, ignoring surface terms, and grouping like terms we find:</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2" name="Object 21">
            <a:extLst>
              <a:ext uri="{FF2B5EF4-FFF2-40B4-BE49-F238E27FC236}">
                <a16:creationId xmlns:a16="http://schemas.microsoft.com/office/drawing/2014/main" id="{7E0E9AFA-AB8F-4F49-BB02-511B0B103FE4}"/>
              </a:ext>
            </a:extLst>
          </p:cNvPr>
          <p:cNvGraphicFramePr>
            <a:graphicFrameLocks noChangeAspect="1"/>
          </p:cNvGraphicFramePr>
          <p:nvPr/>
        </p:nvGraphicFramePr>
        <p:xfrm>
          <a:off x="291999" y="3094071"/>
          <a:ext cx="9164409" cy="754716"/>
        </p:xfrm>
        <a:graphic>
          <a:graphicData uri="http://schemas.openxmlformats.org/presentationml/2006/ole">
            <mc:AlternateContent xmlns:mc="http://schemas.openxmlformats.org/markup-compatibility/2006">
              <mc:Choice xmlns:v="urn:schemas-microsoft-com:vml" Requires="v">
                <p:oleObj name="Equation" r:id="rId4" imgW="7747000" imgH="609600" progId="Equation.DSMT4">
                  <p:embed/>
                </p:oleObj>
              </mc:Choice>
              <mc:Fallback>
                <p:oleObj name="Equation" r:id="rId4" imgW="7747000" imgH="609600" progId="Equation.DSMT4">
                  <p:embed/>
                  <p:pic>
                    <p:nvPicPr>
                      <p:cNvPr id="22" name="Object 21">
                        <a:extLst>
                          <a:ext uri="{FF2B5EF4-FFF2-40B4-BE49-F238E27FC236}">
                            <a16:creationId xmlns:a16="http://schemas.microsoft.com/office/drawing/2014/main" id="{7E0E9AFA-AB8F-4F49-BB02-511B0B103F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999" y="3094071"/>
                        <a:ext cx="9164409" cy="754716"/>
                      </a:xfrm>
                      <a:prstGeom prst="rect">
                        <a:avLst/>
                      </a:prstGeom>
                      <a:noFill/>
                    </p:spPr>
                  </p:pic>
                </p:oleObj>
              </mc:Fallback>
            </mc:AlternateContent>
          </a:graphicData>
        </a:graphic>
      </p:graphicFrame>
      <p:sp>
        <p:nvSpPr>
          <p:cNvPr id="23" name="Rectangle 22">
            <a:extLst>
              <a:ext uri="{FF2B5EF4-FFF2-40B4-BE49-F238E27FC236}">
                <a16:creationId xmlns:a16="http://schemas.microsoft.com/office/drawing/2014/main" id="{49AF1E9B-6008-41CC-95E8-A455023DD260}"/>
              </a:ext>
            </a:extLst>
          </p:cNvPr>
          <p:cNvSpPr/>
          <p:nvPr/>
        </p:nvSpPr>
        <p:spPr>
          <a:xfrm>
            <a:off x="197959" y="3930293"/>
            <a:ext cx="11538407" cy="312650"/>
          </a:xfrm>
          <a:prstGeom prst="rect">
            <a:avLst/>
          </a:prstGeom>
        </p:spPr>
        <p:txBody>
          <a:bodyPr wrap="square">
            <a:spAutoFit/>
          </a:bodyPr>
          <a:lstStyle/>
          <a:p>
            <a:pPr>
              <a:lnSpc>
                <a:spcPct val="107000"/>
              </a:lnSpc>
            </a:pPr>
            <a:r>
              <a:rPr lang="en-US" sz="1400">
                <a:latin typeface="Calibri" panose="020F0502020204030204" pitchFamily="34" charset="0"/>
                <a:ea typeface="Calibri" panose="020F0502020204030204" pitchFamily="34" charset="0"/>
                <a:cs typeface="Calibri" panose="020F0502020204030204" pitchFamily="34" charset="0"/>
              </a:rPr>
              <a:t>Then we use an MFA, replacing all combinations of γ, in the integrand, with their mean values.  Thereupon we may execute the ∫dμ(</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integral, and obtain:</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5" name="Object 24">
            <a:extLst>
              <a:ext uri="{FF2B5EF4-FFF2-40B4-BE49-F238E27FC236}">
                <a16:creationId xmlns:a16="http://schemas.microsoft.com/office/drawing/2014/main" id="{652BD0D8-3A44-4573-AB73-D83A70BF7C40}"/>
              </a:ext>
            </a:extLst>
          </p:cNvPr>
          <p:cNvGraphicFramePr>
            <a:graphicFrameLocks noChangeAspect="1"/>
          </p:cNvGraphicFramePr>
          <p:nvPr/>
        </p:nvGraphicFramePr>
        <p:xfrm>
          <a:off x="292100" y="4337050"/>
          <a:ext cx="8701088" cy="649288"/>
        </p:xfrm>
        <a:graphic>
          <a:graphicData uri="http://schemas.openxmlformats.org/presentationml/2006/ole">
            <mc:AlternateContent xmlns:mc="http://schemas.openxmlformats.org/markup-compatibility/2006">
              <mc:Choice xmlns:v="urn:schemas-microsoft-com:vml" Requires="v">
                <p:oleObj name="Equation" r:id="rId6" imgW="7556400" imgH="558720" progId="Equation.DSMT4">
                  <p:embed/>
                </p:oleObj>
              </mc:Choice>
              <mc:Fallback>
                <p:oleObj name="Equation" r:id="rId6" imgW="7556400" imgH="558720" progId="Equation.DSMT4">
                  <p:embed/>
                  <p:pic>
                    <p:nvPicPr>
                      <p:cNvPr id="25" name="Object 24">
                        <a:extLst>
                          <a:ext uri="{FF2B5EF4-FFF2-40B4-BE49-F238E27FC236}">
                            <a16:creationId xmlns:a16="http://schemas.microsoft.com/office/drawing/2014/main" id="{652BD0D8-3A44-4573-AB73-D83A70BF7C40}"/>
                          </a:ext>
                        </a:extLst>
                      </p:cNvPr>
                      <p:cNvPicPr>
                        <a:picLocks noChangeAspect="1" noChangeArrowheads="1"/>
                      </p:cNvPicPr>
                      <p:nvPr/>
                    </p:nvPicPr>
                    <p:blipFill>
                      <a:blip r:embed="rId7"/>
                      <a:srcRect/>
                      <a:stretch>
                        <a:fillRect/>
                      </a:stretch>
                    </p:blipFill>
                    <p:spPr bwMode="auto">
                      <a:xfrm>
                        <a:off x="292100" y="4337050"/>
                        <a:ext cx="8701088" cy="649288"/>
                      </a:xfrm>
                      <a:prstGeom prst="rect">
                        <a:avLst/>
                      </a:prstGeom>
                      <a:solidFill>
                        <a:srgbClr val="FF0066">
                          <a:alpha val="24001"/>
                        </a:srgbClr>
                      </a:solidFill>
                    </p:spPr>
                  </p:pic>
                </p:oleObj>
              </mc:Fallback>
            </mc:AlternateContent>
          </a:graphicData>
        </a:graphic>
      </p:graphicFrame>
    </p:spTree>
    <p:extLst>
      <p:ext uri="{BB962C8B-B14F-4D97-AF65-F5344CB8AC3E}">
        <p14:creationId xmlns:p14="http://schemas.microsoft.com/office/powerpoint/2010/main" val="3034709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738664"/>
          </a:xfrm>
          <a:prstGeom prst="rect">
            <a:avLst/>
          </a:prstGeom>
        </p:spPr>
        <p:txBody>
          <a:bodyPr wrap="square">
            <a:spAutoFit/>
          </a:bodyPr>
          <a:lstStyle/>
          <a:p>
            <a:r>
              <a:rPr lang="en-US" sz="1400"/>
              <a:t>There are two salient situations in which the highlighted equations would be exactly true.  One is if P(</a:t>
            </a:r>
            <a:r>
              <a:rPr lang="en-US" sz="1400" b="1"/>
              <a:t>ξ</a:t>
            </a:r>
            <a:r>
              <a:rPr lang="en-US" sz="1400"/>
              <a:t>,</a:t>
            </a:r>
            <a:r>
              <a:rPr lang="en-US" sz="1400" b="1"/>
              <a:t>γ</a:t>
            </a:r>
            <a:r>
              <a:rPr lang="en-US" sz="1400"/>
              <a:t>,t) can be written as P(</a:t>
            </a:r>
            <a:r>
              <a:rPr lang="en-US" sz="1400" b="1"/>
              <a:t>ξ</a:t>
            </a:r>
            <a:r>
              <a:rPr lang="en-US" sz="1400"/>
              <a:t>,t)P(</a:t>
            </a:r>
            <a:r>
              <a:rPr lang="en-US" sz="1400" b="1"/>
              <a:t>γ</a:t>
            </a:r>
            <a:r>
              <a:rPr lang="en-US" sz="1400"/>
              <a:t>,t), or p(</a:t>
            </a:r>
            <a:r>
              <a:rPr lang="en-US" sz="1400" b="1"/>
              <a:t>ξ</a:t>
            </a:r>
            <a:r>
              <a:rPr lang="en-US" sz="1400"/>
              <a:t>,</a:t>
            </a:r>
            <a:r>
              <a:rPr lang="en-US" sz="1400" b="1"/>
              <a:t>γ</a:t>
            </a:r>
            <a:r>
              <a:rPr lang="en-US" sz="1400"/>
              <a:t>,t) as p(</a:t>
            </a:r>
            <a:r>
              <a:rPr lang="en-US" sz="1400" b="1"/>
              <a:t>ξ</a:t>
            </a:r>
            <a:r>
              <a:rPr lang="en-US" sz="1400"/>
              <a:t>,t)p(</a:t>
            </a:r>
            <a:r>
              <a:rPr lang="en-US" sz="1400" b="1"/>
              <a:t>γ</a:t>
            </a:r>
            <a:r>
              <a:rPr lang="en-US" sz="1400"/>
              <a:t>,t).  But this would seem unlikely.  Another possibility is that the variable </a:t>
            </a:r>
            <a:r>
              <a:rPr lang="en-US" sz="1400" b="1"/>
              <a:t>Y</a:t>
            </a:r>
            <a:r>
              <a:rPr lang="en-US" sz="1400"/>
              <a:t> is </a:t>
            </a:r>
            <a:r>
              <a:rPr lang="en-US" sz="1400" i="1"/>
              <a:t>absolutely</a:t>
            </a:r>
            <a:r>
              <a:rPr lang="en-US" sz="1400"/>
              <a:t> determined by </a:t>
            </a:r>
            <a:r>
              <a:rPr lang="en-US" sz="1400" b="1"/>
              <a:t>X</a:t>
            </a:r>
            <a:r>
              <a:rPr lang="en-US" sz="1400"/>
              <a:t> itself (and time).  This supposition puts a requirement on </a:t>
            </a:r>
            <a:r>
              <a:rPr lang="en-US" sz="1400" b="1"/>
              <a:t>Y</a:t>
            </a:r>
            <a:r>
              <a:rPr lang="en-US" sz="1400"/>
              <a:t>’s evolution.  If it can be written as, say:</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19" y="881424"/>
            <a:ext cx="6263987" cy="400110"/>
          </a:xfrm>
          <a:prstGeom prst="rect">
            <a:avLst/>
          </a:prstGeom>
          <a:noFill/>
        </p:spPr>
        <p:txBody>
          <a:bodyPr wrap="square" rtlCol="0">
            <a:spAutoFit/>
          </a:bodyPr>
          <a:lstStyle/>
          <a:p>
            <a:r>
              <a:rPr lang="en-US" b="1">
                <a:solidFill>
                  <a:srgbClr val="0000FF"/>
                </a:solidFill>
              </a:rPr>
              <a:t>Continuous Stochastic Process (can skip)</a:t>
            </a:r>
            <a:r>
              <a:rPr lang="en-US" sz="2000" b="1">
                <a:solidFill>
                  <a:srgbClr val="0000FF"/>
                </a:solidFill>
              </a:rPr>
              <a:t> </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3564902" y="134077"/>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Marginal Distributions</a:t>
            </a:r>
            <a:endParaRPr lang="en-US" b="1" u="sng">
              <a:latin typeface="+mn-lt"/>
            </a:endParaRPr>
          </a:p>
        </p:txBody>
      </p:sp>
      <p:graphicFrame>
        <p:nvGraphicFramePr>
          <p:cNvPr id="3" name="Object 2">
            <a:extLst>
              <a:ext uri="{FF2B5EF4-FFF2-40B4-BE49-F238E27FC236}">
                <a16:creationId xmlns:a16="http://schemas.microsoft.com/office/drawing/2014/main" id="{AB1517A1-B406-47B1-8A6B-9CC5C15B04DF}"/>
              </a:ext>
            </a:extLst>
          </p:cNvPr>
          <p:cNvGraphicFramePr>
            <a:graphicFrameLocks noChangeAspect="1"/>
          </p:cNvGraphicFramePr>
          <p:nvPr/>
        </p:nvGraphicFramePr>
        <p:xfrm>
          <a:off x="311083" y="2069053"/>
          <a:ext cx="2752628" cy="509746"/>
        </p:xfrm>
        <a:graphic>
          <a:graphicData uri="http://schemas.openxmlformats.org/presentationml/2006/ole">
            <mc:AlternateContent xmlns:mc="http://schemas.openxmlformats.org/markup-compatibility/2006">
              <mc:Choice xmlns:v="urn:schemas-microsoft-com:vml" Requires="v">
                <p:oleObj name="Equation" r:id="rId2" imgW="2032000" imgH="393700" progId="Equation.DSMT4">
                  <p:embed/>
                </p:oleObj>
              </mc:Choice>
              <mc:Fallback>
                <p:oleObj name="Equation" r:id="rId2" imgW="2032000" imgH="393700" progId="Equation.DSMT4">
                  <p:embed/>
                  <p:pic>
                    <p:nvPicPr>
                      <p:cNvPr id="3" name="Object 2">
                        <a:extLst>
                          <a:ext uri="{FF2B5EF4-FFF2-40B4-BE49-F238E27FC236}">
                            <a16:creationId xmlns:a16="http://schemas.microsoft.com/office/drawing/2014/main" id="{AB1517A1-B406-47B1-8A6B-9CC5C15B04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083" y="2069053"/>
                        <a:ext cx="2752628" cy="509746"/>
                      </a:xfrm>
                      <a:prstGeom prst="rect">
                        <a:avLst/>
                      </a:prstGeom>
                      <a:noFill/>
                    </p:spPr>
                  </p:pic>
                </p:oleObj>
              </mc:Fallback>
            </mc:AlternateContent>
          </a:graphicData>
        </a:graphic>
      </p:graphicFrame>
      <p:sp>
        <p:nvSpPr>
          <p:cNvPr id="7" name="Rectangle 6">
            <a:extLst>
              <a:ext uri="{FF2B5EF4-FFF2-40B4-BE49-F238E27FC236}">
                <a16:creationId xmlns:a16="http://schemas.microsoft.com/office/drawing/2014/main" id="{381C74F8-F671-42F6-99A8-9A5E667EE0C5}"/>
              </a:ext>
            </a:extLst>
          </p:cNvPr>
          <p:cNvSpPr/>
          <p:nvPr/>
        </p:nvSpPr>
        <p:spPr>
          <a:xfrm>
            <a:off x="174518" y="2680501"/>
            <a:ext cx="10958537"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Then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a:latin typeface="Calibri" panose="020F0502020204030204" pitchFamily="34" charset="0"/>
                <a:ea typeface="Calibri" panose="020F0502020204030204" pitchFamily="34" charset="0"/>
                <a:cs typeface="Times New Roman" panose="02020603050405020304" pitchFamily="18" charset="0"/>
              </a:rPr>
              <a:t> evolves deterministically to the extent that one may approximate b</a:t>
            </a:r>
            <a:r>
              <a:rPr lang="en-US" sz="1400" baseline="-25000">
                <a:latin typeface="Calibri" panose="020F0502020204030204" pitchFamily="34" charset="0"/>
                <a:ea typeface="Calibri" panose="020F0502020204030204" pitchFamily="34" charset="0"/>
                <a:cs typeface="Times New Roman" panose="02020603050405020304" pitchFamily="18" charset="0"/>
              </a:rPr>
              <a:t>ij</a:t>
            </a:r>
            <a:r>
              <a:rPr lang="en-US" sz="1400">
                <a:latin typeface="Calibri" panose="020F0502020204030204" pitchFamily="34" charset="0"/>
                <a:ea typeface="Calibri" panose="020F0502020204030204" pitchFamily="34" charset="0"/>
                <a:cs typeface="Times New Roman" panose="02020603050405020304" pitchFamily="18" charset="0"/>
              </a:rPr>
              <a:t> = 0.  And </a:t>
            </a:r>
            <a:r>
              <a:rPr lang="en-US" sz="1400" b="1">
                <a:latin typeface="Calibri" panose="020F0502020204030204" pitchFamily="34" charset="0"/>
                <a:ea typeface="Calibri" panose="020F0502020204030204" pitchFamily="34" charset="0"/>
                <a:cs typeface="Times New Roman" panose="02020603050405020304" pitchFamily="18" charset="0"/>
              </a:rPr>
              <a:t>Y</a:t>
            </a:r>
            <a:r>
              <a:rPr lang="en-US" sz="1400" baseline="-25000">
                <a:latin typeface="Calibri" panose="020F0502020204030204" pitchFamily="34" charset="0"/>
                <a:ea typeface="Calibri" panose="020F0502020204030204" pitchFamily="34" charset="0"/>
                <a:cs typeface="Times New Roman" panose="02020603050405020304" pitchFamily="18" charset="0"/>
              </a:rPr>
              <a:t>sol</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,t) would be the solution to the equation:</a:t>
            </a:r>
          </a:p>
        </p:txBody>
      </p:sp>
      <p:graphicFrame>
        <p:nvGraphicFramePr>
          <p:cNvPr id="9" name="Object 8">
            <a:extLst>
              <a:ext uri="{FF2B5EF4-FFF2-40B4-BE49-F238E27FC236}">
                <a16:creationId xmlns:a16="http://schemas.microsoft.com/office/drawing/2014/main" id="{C65C5FB7-EF9D-45BD-AF41-A7EA35F91D75}"/>
              </a:ext>
            </a:extLst>
          </p:cNvPr>
          <p:cNvGraphicFramePr>
            <a:graphicFrameLocks noChangeAspect="1"/>
          </p:cNvGraphicFramePr>
          <p:nvPr/>
        </p:nvGraphicFramePr>
        <p:xfrm>
          <a:off x="329936" y="3029273"/>
          <a:ext cx="1364035" cy="524629"/>
        </p:xfrm>
        <a:graphic>
          <a:graphicData uri="http://schemas.openxmlformats.org/presentationml/2006/ole">
            <mc:AlternateContent xmlns:mc="http://schemas.openxmlformats.org/markup-compatibility/2006">
              <mc:Choice xmlns:v="urn:schemas-microsoft-com:vml" Requires="v">
                <p:oleObj name="Equation" r:id="rId4" imgW="977476" imgH="393529" progId="Equation.DSMT4">
                  <p:embed/>
                </p:oleObj>
              </mc:Choice>
              <mc:Fallback>
                <p:oleObj name="Equation" r:id="rId4" imgW="977476" imgH="393529" progId="Equation.DSMT4">
                  <p:embed/>
                  <p:pic>
                    <p:nvPicPr>
                      <p:cNvPr id="9" name="Object 8">
                        <a:extLst>
                          <a:ext uri="{FF2B5EF4-FFF2-40B4-BE49-F238E27FC236}">
                            <a16:creationId xmlns:a16="http://schemas.microsoft.com/office/drawing/2014/main" id="{C65C5FB7-EF9D-45BD-AF41-A7EA35F91D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936" y="3029273"/>
                        <a:ext cx="1364035" cy="524629"/>
                      </a:xfrm>
                      <a:prstGeom prst="rect">
                        <a:avLst/>
                      </a:prstGeom>
                      <a:noFill/>
                    </p:spPr>
                  </p:pic>
                </p:oleObj>
              </mc:Fallback>
            </mc:AlternateContent>
          </a:graphicData>
        </a:graphic>
      </p:graphicFrame>
      <p:sp>
        <p:nvSpPr>
          <p:cNvPr id="10" name="Rectangle 9">
            <a:extLst>
              <a:ext uri="{FF2B5EF4-FFF2-40B4-BE49-F238E27FC236}">
                <a16:creationId xmlns:a16="http://schemas.microsoft.com/office/drawing/2014/main" id="{39812851-576E-4FBF-A176-6633C50C4D22}"/>
              </a:ext>
            </a:extLst>
          </p:cNvPr>
          <p:cNvSpPr/>
          <p:nvPr/>
        </p:nvSpPr>
        <p:spPr>
          <a:xfrm>
            <a:off x="210531" y="3610206"/>
            <a:ext cx="11177047"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Note that this equation is formally equivalent to the one we get when we take the average of the former w/r to d</a:t>
            </a:r>
            <a:r>
              <a:rPr lang="en-US" sz="1400" b="1">
                <a:latin typeface="Calibri" panose="020F0502020204030204" pitchFamily="34" charset="0"/>
                <a:ea typeface="Calibri" panose="020F0502020204030204" pitchFamily="34" charset="0"/>
                <a:cs typeface="Times New Roman" panose="02020603050405020304" pitchFamily="18" charset="0"/>
              </a:rPr>
              <a:t>W</a:t>
            </a:r>
            <a:r>
              <a:rPr lang="en-US" sz="1400">
                <a:latin typeface="Calibri" panose="020F0502020204030204" pitchFamily="34" charset="0"/>
                <a:ea typeface="Calibri" panose="020F0502020204030204" pitchFamily="34" charset="0"/>
                <a:cs typeface="Times New Roman" panose="02020603050405020304" pitchFamily="18" charset="0"/>
              </a:rPr>
              <a:t>, which makes sense, as a deterministic function would evolve in the same fashion as its average.  </a:t>
            </a:r>
            <a:r>
              <a:rPr lang="en-US" sz="1400">
                <a:latin typeface="Calibri" panose="020F0502020204030204" pitchFamily="34" charset="0"/>
                <a:ea typeface="Calibri" panose="020F0502020204030204" pitchFamily="34" charset="0"/>
                <a:cs typeface="Calibri" panose="020F0502020204030204" pitchFamily="34" charset="0"/>
              </a:rPr>
              <a:t>Presupposing this to be true, we’d have for instance: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,t) =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,t)δ(</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baseline="-25000">
                <a:latin typeface="Calibri" panose="020F0502020204030204" pitchFamily="34" charset="0"/>
                <a:ea typeface="Calibri" panose="020F0502020204030204" pitchFamily="34" charset="0"/>
                <a:cs typeface="Calibri" panose="020F0502020204030204" pitchFamily="34" charset="0"/>
              </a:rPr>
              <a:t>sol</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or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,t) =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,t)δ(</a:t>
            </a:r>
            <a:r>
              <a:rPr lang="en-US" sz="1400" b="1">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 </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baseline="-25000">
                <a:latin typeface="Calibri" panose="020F0502020204030204" pitchFamily="34" charset="0"/>
                <a:ea typeface="Calibri" panose="020F0502020204030204" pitchFamily="34" charset="0"/>
                <a:cs typeface="Calibri" panose="020F0502020204030204" pitchFamily="34" charset="0"/>
              </a:rPr>
              <a:t>sol</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,t))/μ(</a:t>
            </a:r>
            <a:r>
              <a:rPr lang="en-US" sz="1400" b="1">
                <a:latin typeface="Calibri" panose="020F0502020204030204" pitchFamily="34" charset="0"/>
                <a:ea typeface="Calibri" panose="020F0502020204030204" pitchFamily="34" charset="0"/>
                <a:cs typeface="Calibri" panose="020F0502020204030204" pitchFamily="34" charset="0"/>
              </a:rPr>
              <a:t>Y</a:t>
            </a:r>
            <a:r>
              <a:rPr lang="en-US" sz="1400" baseline="-25000">
                <a:latin typeface="Calibri" panose="020F0502020204030204" pitchFamily="34" charset="0"/>
                <a:ea typeface="Calibri" panose="020F0502020204030204" pitchFamily="34" charset="0"/>
                <a:cs typeface="Calibri" panose="020F0502020204030204" pitchFamily="34" charset="0"/>
              </a:rPr>
              <a:t>sol</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This would make respecitively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p(</a:t>
            </a:r>
            <a:r>
              <a:rPr lang="en-US" sz="1400" b="1">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,t), the marginal probability distribution and probability density of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Filling this into, say, one of those highlighted equations for instance, we’d end up with</a:t>
            </a:r>
            <a:r>
              <a:rPr lang="en-US" sz="1400">
                <a:latin typeface="Calibri" panose="020F0502020204030204" pitchFamily="34" charset="0"/>
                <a:ea typeface="Calibri" panose="020F0502020204030204" pitchFamily="34" charset="0"/>
                <a:cs typeface="Times New Roman" panose="02020603050405020304" pitchFamily="18" charset="0"/>
              </a:rPr>
              <a:t>:</a:t>
            </a:r>
          </a:p>
        </p:txBody>
      </p:sp>
      <p:graphicFrame>
        <p:nvGraphicFramePr>
          <p:cNvPr id="12" name="Object 11">
            <a:extLst>
              <a:ext uri="{FF2B5EF4-FFF2-40B4-BE49-F238E27FC236}">
                <a16:creationId xmlns:a16="http://schemas.microsoft.com/office/drawing/2014/main" id="{AD9722C0-298F-4C41-A59E-1452B814ECA1}"/>
              </a:ext>
            </a:extLst>
          </p:cNvPr>
          <p:cNvGraphicFramePr>
            <a:graphicFrameLocks noChangeAspect="1"/>
          </p:cNvGraphicFramePr>
          <p:nvPr/>
        </p:nvGraphicFramePr>
        <p:xfrm>
          <a:off x="311083" y="4610192"/>
          <a:ext cx="7105375" cy="1421075"/>
        </p:xfrm>
        <a:graphic>
          <a:graphicData uri="http://schemas.openxmlformats.org/presentationml/2006/ole">
            <mc:AlternateContent xmlns:mc="http://schemas.openxmlformats.org/markup-compatibility/2006">
              <mc:Choice xmlns:v="urn:schemas-microsoft-com:vml" Requires="v">
                <p:oleObj name="Equation" r:id="rId6" imgW="5664200" imgH="1168400" progId="Equation.DSMT4">
                  <p:embed/>
                </p:oleObj>
              </mc:Choice>
              <mc:Fallback>
                <p:oleObj name="Equation" r:id="rId6" imgW="5664200" imgH="1168400" progId="Equation.DSMT4">
                  <p:embed/>
                  <p:pic>
                    <p:nvPicPr>
                      <p:cNvPr id="12" name="Object 11">
                        <a:extLst>
                          <a:ext uri="{FF2B5EF4-FFF2-40B4-BE49-F238E27FC236}">
                            <a16:creationId xmlns:a16="http://schemas.microsoft.com/office/drawing/2014/main" id="{AD9722C0-298F-4C41-A59E-1452B814ECA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083" y="4610192"/>
                        <a:ext cx="7105375" cy="1421075"/>
                      </a:xfrm>
                      <a:prstGeom prst="rect">
                        <a:avLst/>
                      </a:prstGeom>
                      <a:noFill/>
                    </p:spPr>
                  </p:pic>
                </p:oleObj>
              </mc:Fallback>
            </mc:AlternateContent>
          </a:graphicData>
        </a:graphic>
      </p:graphicFrame>
      <p:sp>
        <p:nvSpPr>
          <p:cNvPr id="13" name="Rectangle 12">
            <a:extLst>
              <a:ext uri="{FF2B5EF4-FFF2-40B4-BE49-F238E27FC236}">
                <a16:creationId xmlns:a16="http://schemas.microsoft.com/office/drawing/2014/main" id="{F2145B0C-0324-40AC-A70E-41BE67B26402}"/>
              </a:ext>
            </a:extLst>
          </p:cNvPr>
          <p:cNvSpPr/>
          <p:nvPr/>
        </p:nvSpPr>
        <p:spPr>
          <a:xfrm>
            <a:off x="210531" y="6231305"/>
            <a:ext cx="4443332"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The other equations would work out in the same fashion.  </a:t>
            </a:r>
          </a:p>
        </p:txBody>
      </p:sp>
    </p:spTree>
    <p:extLst>
      <p:ext uri="{BB962C8B-B14F-4D97-AF65-F5344CB8AC3E}">
        <p14:creationId xmlns:p14="http://schemas.microsoft.com/office/powerpoint/2010/main" val="53858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Weiner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758874"/>
            <a:ext cx="3651040" cy="369332"/>
          </a:xfrm>
          <a:prstGeom prst="rect">
            <a:avLst/>
          </a:prstGeom>
          <a:noFill/>
        </p:spPr>
        <p:txBody>
          <a:bodyPr wrap="square" rtlCol="0">
            <a:spAutoFit/>
          </a:bodyPr>
          <a:lstStyle/>
          <a:p>
            <a:r>
              <a:rPr lang="en-US" b="1"/>
              <a:t>Continuous Stochastic Process </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10277476" cy="523220"/>
          </a:xfrm>
          <a:prstGeom prst="rect">
            <a:avLst/>
          </a:prstGeom>
        </p:spPr>
        <p:txBody>
          <a:bodyPr wrap="square">
            <a:spAutoFit/>
          </a:bodyPr>
          <a:lstStyle/>
          <a:p>
            <a:r>
              <a:rPr lang="en-US" sz="1400"/>
              <a:t>Let’s specialize to the case where the probability distribution, rather than just the moments, of the driving random variable is known.  We’ll presume it’s white noise, so that: </a:t>
            </a:r>
          </a:p>
        </p:txBody>
      </p:sp>
      <p:graphicFrame>
        <p:nvGraphicFramePr>
          <p:cNvPr id="6" name="Object 5">
            <a:extLst>
              <a:ext uri="{FF2B5EF4-FFF2-40B4-BE49-F238E27FC236}">
                <a16:creationId xmlns:a16="http://schemas.microsoft.com/office/drawing/2014/main" id="{E2523283-AF3E-41B7-A234-953E912A6B73}"/>
              </a:ext>
            </a:extLst>
          </p:cNvPr>
          <p:cNvGraphicFramePr>
            <a:graphicFrameLocks noChangeAspect="1"/>
          </p:cNvGraphicFramePr>
          <p:nvPr>
            <p:extLst>
              <p:ext uri="{D42A27DB-BD31-4B8C-83A1-F6EECF244321}">
                <p14:modId xmlns:p14="http://schemas.microsoft.com/office/powerpoint/2010/main" val="1439019654"/>
              </p:ext>
            </p:extLst>
          </p:nvPr>
        </p:nvGraphicFramePr>
        <p:xfrm>
          <a:off x="303113" y="1680472"/>
          <a:ext cx="3240088" cy="725487"/>
        </p:xfrm>
        <a:graphic>
          <a:graphicData uri="http://schemas.openxmlformats.org/presentationml/2006/ole">
            <mc:AlternateContent xmlns:mc="http://schemas.openxmlformats.org/markup-compatibility/2006">
              <mc:Choice xmlns:v="urn:schemas-microsoft-com:vml" Requires="v">
                <p:oleObj name="Equation" r:id="rId2" imgW="2438280" imgH="545760" progId="Equation.DSMT4">
                  <p:embed/>
                </p:oleObj>
              </mc:Choice>
              <mc:Fallback>
                <p:oleObj name="Equation" r:id="rId2" imgW="2438280" imgH="545760" progId="Equation.DSMT4">
                  <p:embed/>
                  <p:pic>
                    <p:nvPicPr>
                      <p:cNvPr id="19" name="Object 18">
                        <a:extLst>
                          <a:ext uri="{FF2B5EF4-FFF2-40B4-BE49-F238E27FC236}">
                            <a16:creationId xmlns:a16="http://schemas.microsoft.com/office/drawing/2014/main" id="{9DEFBCBD-981A-40F1-98C9-CCF911B1928C}"/>
                          </a:ext>
                        </a:extLst>
                      </p:cNvPr>
                      <p:cNvPicPr/>
                      <p:nvPr/>
                    </p:nvPicPr>
                    <p:blipFill>
                      <a:blip r:embed="rId3"/>
                      <a:stretch>
                        <a:fillRect/>
                      </a:stretch>
                    </p:blipFill>
                    <p:spPr>
                      <a:xfrm>
                        <a:off x="303113" y="1680472"/>
                        <a:ext cx="3240088" cy="725487"/>
                      </a:xfrm>
                      <a:prstGeom prst="rect">
                        <a:avLst/>
                      </a:prstGeom>
                      <a:solidFill>
                        <a:srgbClr val="FF0000">
                          <a:alpha val="15000"/>
                        </a:srgbClr>
                      </a:solidFill>
                    </p:spPr>
                  </p:pic>
                </p:oleObj>
              </mc:Fallback>
            </mc:AlternateContent>
          </a:graphicData>
        </a:graphic>
      </p:graphicFrame>
      <p:graphicFrame>
        <p:nvGraphicFramePr>
          <p:cNvPr id="4" name="Object 3">
            <a:extLst>
              <a:ext uri="{FF2B5EF4-FFF2-40B4-BE49-F238E27FC236}">
                <a16:creationId xmlns:a16="http://schemas.microsoft.com/office/drawing/2014/main" id="{FE7F4877-0B3B-468E-83D0-21F5D0894D42}"/>
              </a:ext>
            </a:extLst>
          </p:cNvPr>
          <p:cNvGraphicFramePr>
            <a:graphicFrameLocks noChangeAspect="1"/>
          </p:cNvGraphicFramePr>
          <p:nvPr>
            <p:extLst>
              <p:ext uri="{D42A27DB-BD31-4B8C-83A1-F6EECF244321}">
                <p14:modId xmlns:p14="http://schemas.microsoft.com/office/powerpoint/2010/main" val="70564038"/>
              </p:ext>
            </p:extLst>
          </p:nvPr>
        </p:nvGraphicFramePr>
        <p:xfrm>
          <a:off x="294171" y="2895787"/>
          <a:ext cx="2187575" cy="701675"/>
        </p:xfrm>
        <a:graphic>
          <a:graphicData uri="http://schemas.openxmlformats.org/presentationml/2006/ole">
            <mc:AlternateContent xmlns:mc="http://schemas.openxmlformats.org/markup-compatibility/2006">
              <mc:Choice xmlns:v="urn:schemas-microsoft-com:vml" Requires="v">
                <p:oleObj name="Equation" r:id="rId4" imgW="1549080" imgH="507960" progId="Equation.DSMT4">
                  <p:embed/>
                </p:oleObj>
              </mc:Choice>
              <mc:Fallback>
                <p:oleObj name="Equation" r:id="rId4" imgW="1549080" imgH="507960" progId="Equation.DSMT4">
                  <p:embed/>
                  <p:pic>
                    <p:nvPicPr>
                      <p:cNvPr id="0" name="Object 3"/>
                      <p:cNvPicPr>
                        <a:picLocks noChangeAspect="1" noChangeArrowheads="1"/>
                      </p:cNvPicPr>
                      <p:nvPr/>
                    </p:nvPicPr>
                    <p:blipFill>
                      <a:blip r:embed="rId5"/>
                      <a:srcRect/>
                      <a:stretch>
                        <a:fillRect/>
                      </a:stretch>
                    </p:blipFill>
                    <p:spPr bwMode="auto">
                      <a:xfrm>
                        <a:off x="294171" y="2895787"/>
                        <a:ext cx="2187575" cy="701675"/>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CFC3DEAC-5342-4544-BD06-E24292061591}"/>
              </a:ext>
            </a:extLst>
          </p:cNvPr>
          <p:cNvSpPr txBox="1"/>
          <p:nvPr/>
        </p:nvSpPr>
        <p:spPr>
          <a:xfrm>
            <a:off x="249119" y="2509632"/>
            <a:ext cx="2019848" cy="307777"/>
          </a:xfrm>
          <a:prstGeom prst="rect">
            <a:avLst/>
          </a:prstGeom>
          <a:noFill/>
        </p:spPr>
        <p:txBody>
          <a:bodyPr wrap="none" rtlCol="0">
            <a:spAutoFit/>
          </a:bodyPr>
          <a:lstStyle/>
          <a:p>
            <a:r>
              <a:rPr lang="en-US" sz="1400"/>
              <a:t>The old formulas follow:</a:t>
            </a:r>
          </a:p>
        </p:txBody>
      </p:sp>
      <p:sp>
        <p:nvSpPr>
          <p:cNvPr id="10" name="TextBox 9">
            <a:extLst>
              <a:ext uri="{FF2B5EF4-FFF2-40B4-BE49-F238E27FC236}">
                <a16:creationId xmlns:a16="http://schemas.microsoft.com/office/drawing/2014/main" id="{2FB63C99-2180-4877-AA05-FDF179642F75}"/>
              </a:ext>
            </a:extLst>
          </p:cNvPr>
          <p:cNvSpPr txBox="1"/>
          <p:nvPr/>
        </p:nvSpPr>
        <p:spPr>
          <a:xfrm>
            <a:off x="5604781" y="2509632"/>
            <a:ext cx="3936399" cy="307777"/>
          </a:xfrm>
          <a:prstGeom prst="rect">
            <a:avLst/>
          </a:prstGeom>
          <a:noFill/>
        </p:spPr>
        <p:txBody>
          <a:bodyPr wrap="none" rtlCol="0">
            <a:spAutoFit/>
          </a:bodyPr>
          <a:lstStyle/>
          <a:p>
            <a:r>
              <a:rPr lang="en-US" sz="1400"/>
              <a:t>We can write this another way, defining w = dW/dt,</a:t>
            </a:r>
          </a:p>
        </p:txBody>
      </p:sp>
      <p:graphicFrame>
        <p:nvGraphicFramePr>
          <p:cNvPr id="9" name="Object 8">
            <a:extLst>
              <a:ext uri="{FF2B5EF4-FFF2-40B4-BE49-F238E27FC236}">
                <a16:creationId xmlns:a16="http://schemas.microsoft.com/office/drawing/2014/main" id="{899AFABF-C4D9-4306-80EE-69E61B5DCAA3}"/>
              </a:ext>
            </a:extLst>
          </p:cNvPr>
          <p:cNvGraphicFramePr>
            <a:graphicFrameLocks noChangeAspect="1"/>
          </p:cNvGraphicFramePr>
          <p:nvPr>
            <p:extLst>
              <p:ext uri="{D42A27DB-BD31-4B8C-83A1-F6EECF244321}">
                <p14:modId xmlns:p14="http://schemas.microsoft.com/office/powerpoint/2010/main" val="3613947202"/>
              </p:ext>
            </p:extLst>
          </p:nvPr>
        </p:nvGraphicFramePr>
        <p:xfrm>
          <a:off x="5672461" y="2865624"/>
          <a:ext cx="2138363" cy="731838"/>
        </p:xfrm>
        <a:graphic>
          <a:graphicData uri="http://schemas.openxmlformats.org/presentationml/2006/ole">
            <mc:AlternateContent xmlns:mc="http://schemas.openxmlformats.org/markup-compatibility/2006">
              <mc:Choice xmlns:v="urn:schemas-microsoft-com:vml" Requires="v">
                <p:oleObj name="Equation" r:id="rId6" imgW="1473120" imgH="507960" progId="Equation.DSMT4">
                  <p:embed/>
                </p:oleObj>
              </mc:Choice>
              <mc:Fallback>
                <p:oleObj name="Equation" r:id="rId6" imgW="1473120" imgH="507960" progId="Equation.DSMT4">
                  <p:embed/>
                  <p:pic>
                    <p:nvPicPr>
                      <p:cNvPr id="0" name="Object 5"/>
                      <p:cNvPicPr>
                        <a:picLocks noChangeAspect="1" noChangeArrowheads="1"/>
                      </p:cNvPicPr>
                      <p:nvPr/>
                    </p:nvPicPr>
                    <p:blipFill>
                      <a:blip r:embed="rId7"/>
                      <a:srcRect/>
                      <a:stretch>
                        <a:fillRect/>
                      </a:stretch>
                    </p:blipFill>
                    <p:spPr bwMode="auto">
                      <a:xfrm>
                        <a:off x="5672461" y="2865624"/>
                        <a:ext cx="2138363" cy="731838"/>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54DBDEC0-2B49-4985-961A-361929DE95B2}"/>
              </a:ext>
            </a:extLst>
          </p:cNvPr>
          <p:cNvSpPr txBox="1"/>
          <p:nvPr/>
        </p:nvSpPr>
        <p:spPr>
          <a:xfrm>
            <a:off x="241412" y="3938331"/>
            <a:ext cx="7325403" cy="307777"/>
          </a:xfrm>
          <a:prstGeom prst="rect">
            <a:avLst/>
          </a:prstGeom>
          <a:noFill/>
        </p:spPr>
        <p:txBody>
          <a:bodyPr wrap="none" rtlCol="0">
            <a:spAutoFit/>
          </a:bodyPr>
          <a:lstStyle/>
          <a:p>
            <a:r>
              <a:rPr lang="en-US" sz="1400"/>
              <a:t>From this we can define the Wiener process whose distribution would follow from the definition.  </a:t>
            </a:r>
          </a:p>
        </p:txBody>
      </p:sp>
      <p:graphicFrame>
        <p:nvGraphicFramePr>
          <p:cNvPr id="11" name="Object 10">
            <a:extLst>
              <a:ext uri="{FF2B5EF4-FFF2-40B4-BE49-F238E27FC236}">
                <a16:creationId xmlns:a16="http://schemas.microsoft.com/office/drawing/2014/main" id="{A3E95480-B339-4C9B-AA08-1CB87B64EC87}"/>
              </a:ext>
            </a:extLst>
          </p:cNvPr>
          <p:cNvGraphicFramePr>
            <a:graphicFrameLocks noChangeAspect="1"/>
          </p:cNvGraphicFramePr>
          <p:nvPr>
            <p:extLst>
              <p:ext uri="{D42A27DB-BD31-4B8C-83A1-F6EECF244321}">
                <p14:modId xmlns:p14="http://schemas.microsoft.com/office/powerpoint/2010/main" val="1379770149"/>
              </p:ext>
            </p:extLst>
          </p:nvPr>
        </p:nvGraphicFramePr>
        <p:xfrm>
          <a:off x="320568" y="4388695"/>
          <a:ext cx="5897563" cy="722312"/>
        </p:xfrm>
        <a:graphic>
          <a:graphicData uri="http://schemas.openxmlformats.org/presentationml/2006/ole">
            <mc:AlternateContent xmlns:mc="http://schemas.openxmlformats.org/markup-compatibility/2006">
              <mc:Choice xmlns:v="urn:schemas-microsoft-com:vml" Requires="v">
                <p:oleObj name="Equation" r:id="rId8" imgW="4470120" imgH="545760" progId="Equation.DSMT4">
                  <p:embed/>
                </p:oleObj>
              </mc:Choice>
              <mc:Fallback>
                <p:oleObj name="Equation" r:id="rId8" imgW="4470120" imgH="545760" progId="Equation.DSMT4">
                  <p:embed/>
                  <p:pic>
                    <p:nvPicPr>
                      <p:cNvPr id="0" name=""/>
                      <p:cNvPicPr/>
                      <p:nvPr/>
                    </p:nvPicPr>
                    <p:blipFill>
                      <a:blip r:embed="rId9"/>
                      <a:stretch>
                        <a:fillRect/>
                      </a:stretch>
                    </p:blipFill>
                    <p:spPr>
                      <a:xfrm>
                        <a:off x="320568" y="4388695"/>
                        <a:ext cx="5897563" cy="72231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8BD06FEE-A01A-457C-BF91-015055720536}"/>
              </a:ext>
            </a:extLst>
          </p:cNvPr>
          <p:cNvSpPr txBox="1"/>
          <p:nvPr/>
        </p:nvSpPr>
        <p:spPr>
          <a:xfrm>
            <a:off x="220340" y="5278953"/>
            <a:ext cx="3993466" cy="307777"/>
          </a:xfrm>
          <a:prstGeom prst="rect">
            <a:avLst/>
          </a:prstGeom>
          <a:noFill/>
        </p:spPr>
        <p:txBody>
          <a:bodyPr wrap="none" rtlCol="0">
            <a:spAutoFit/>
          </a:bodyPr>
          <a:lstStyle/>
          <a:p>
            <a:r>
              <a:rPr lang="en-US" sz="1400"/>
              <a:t>And relatedly </a:t>
            </a:r>
            <a:r>
              <a:rPr lang="el-GR" sz="1400"/>
              <a:t>Δ</a:t>
            </a:r>
            <a:r>
              <a:rPr lang="en-US" sz="1400"/>
              <a:t>W = W(a+</a:t>
            </a:r>
            <a:r>
              <a:rPr lang="el-GR" sz="1400"/>
              <a:t>Δ</a:t>
            </a:r>
            <a:r>
              <a:rPr lang="en-US" sz="1400"/>
              <a:t>t) – W(a), has distribution</a:t>
            </a:r>
          </a:p>
        </p:txBody>
      </p:sp>
      <p:graphicFrame>
        <p:nvGraphicFramePr>
          <p:cNvPr id="19" name="Object 18">
            <a:extLst>
              <a:ext uri="{FF2B5EF4-FFF2-40B4-BE49-F238E27FC236}">
                <a16:creationId xmlns:a16="http://schemas.microsoft.com/office/drawing/2014/main" id="{2643CE11-07B4-4D02-A88F-AC930D18E9A0}"/>
              </a:ext>
            </a:extLst>
          </p:cNvPr>
          <p:cNvGraphicFramePr>
            <a:graphicFrameLocks noChangeAspect="1"/>
          </p:cNvGraphicFramePr>
          <p:nvPr>
            <p:extLst>
              <p:ext uri="{D42A27DB-BD31-4B8C-83A1-F6EECF244321}">
                <p14:modId xmlns:p14="http://schemas.microsoft.com/office/powerpoint/2010/main" val="696050376"/>
              </p:ext>
            </p:extLst>
          </p:nvPr>
        </p:nvGraphicFramePr>
        <p:xfrm>
          <a:off x="341999" y="5666227"/>
          <a:ext cx="5854700" cy="725487"/>
        </p:xfrm>
        <a:graphic>
          <a:graphicData uri="http://schemas.openxmlformats.org/presentationml/2006/ole">
            <mc:AlternateContent xmlns:mc="http://schemas.openxmlformats.org/markup-compatibility/2006">
              <mc:Choice xmlns:v="urn:schemas-microsoft-com:vml" Requires="v">
                <p:oleObj name="Equation" r:id="rId10" imgW="4406760" imgH="545760" progId="Equation.DSMT4">
                  <p:embed/>
                </p:oleObj>
              </mc:Choice>
              <mc:Fallback>
                <p:oleObj name="Equation" r:id="rId10" imgW="4406760" imgH="545760" progId="Equation.DSMT4">
                  <p:embed/>
                  <p:pic>
                    <p:nvPicPr>
                      <p:cNvPr id="16" name="Object 15">
                        <a:extLst>
                          <a:ext uri="{FF2B5EF4-FFF2-40B4-BE49-F238E27FC236}">
                            <a16:creationId xmlns:a16="http://schemas.microsoft.com/office/drawing/2014/main" id="{A3241F88-A42B-4502-A43D-D0163A45DF2D}"/>
                          </a:ext>
                        </a:extLst>
                      </p:cNvPr>
                      <p:cNvPicPr/>
                      <p:nvPr/>
                    </p:nvPicPr>
                    <p:blipFill>
                      <a:blip r:embed="rId11"/>
                      <a:stretch>
                        <a:fillRect/>
                      </a:stretch>
                    </p:blipFill>
                    <p:spPr>
                      <a:xfrm>
                        <a:off x="341999" y="5666227"/>
                        <a:ext cx="5854700" cy="725487"/>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667493F1-0C79-4C5B-8F63-C3EA78B3912C}"/>
              </a:ext>
            </a:extLst>
          </p:cNvPr>
          <p:cNvSpPr txBox="1"/>
          <p:nvPr/>
        </p:nvSpPr>
        <p:spPr>
          <a:xfrm>
            <a:off x="8800623" y="4821556"/>
            <a:ext cx="3070809" cy="954107"/>
          </a:xfrm>
          <a:prstGeom prst="rect">
            <a:avLst/>
          </a:prstGeom>
          <a:noFill/>
        </p:spPr>
        <p:txBody>
          <a:bodyPr wrap="square" rtlCol="0">
            <a:spAutoFit/>
          </a:bodyPr>
          <a:lstStyle/>
          <a:p>
            <a:r>
              <a:rPr lang="en-US" sz="1400"/>
              <a:t>And correlations between different segments would be the following, where </a:t>
            </a:r>
            <a:r>
              <a:rPr lang="el-GR" sz="1400"/>
              <a:t>Δ</a:t>
            </a:r>
            <a:r>
              <a:rPr lang="en-US" sz="1400"/>
              <a:t>t</a:t>
            </a:r>
            <a:r>
              <a:rPr lang="en-US" sz="1400" baseline="-25000"/>
              <a:t>overlap</a:t>
            </a:r>
            <a:r>
              <a:rPr lang="en-US" sz="1400"/>
              <a:t> = the overlap of the time intervals </a:t>
            </a:r>
            <a:r>
              <a:rPr lang="el-GR" sz="1400"/>
              <a:t>Δ</a:t>
            </a:r>
            <a:r>
              <a:rPr lang="en-US" sz="1400"/>
              <a:t>t and </a:t>
            </a:r>
            <a:r>
              <a:rPr lang="el-GR" sz="1400"/>
              <a:t>Δ</a:t>
            </a:r>
            <a:r>
              <a:rPr lang="en-US" sz="1400"/>
              <a:t>t’.</a:t>
            </a:r>
          </a:p>
        </p:txBody>
      </p:sp>
      <p:graphicFrame>
        <p:nvGraphicFramePr>
          <p:cNvPr id="21" name="Object 20">
            <a:extLst>
              <a:ext uri="{FF2B5EF4-FFF2-40B4-BE49-F238E27FC236}">
                <a16:creationId xmlns:a16="http://schemas.microsoft.com/office/drawing/2014/main" id="{6109062A-0BBA-4E1E-970D-7456E9064CAF}"/>
              </a:ext>
            </a:extLst>
          </p:cNvPr>
          <p:cNvGraphicFramePr>
            <a:graphicFrameLocks noChangeAspect="1"/>
          </p:cNvGraphicFramePr>
          <p:nvPr>
            <p:extLst>
              <p:ext uri="{D42A27DB-BD31-4B8C-83A1-F6EECF244321}">
                <p14:modId xmlns:p14="http://schemas.microsoft.com/office/powerpoint/2010/main" val="3002806958"/>
              </p:ext>
            </p:extLst>
          </p:nvPr>
        </p:nvGraphicFramePr>
        <p:xfrm>
          <a:off x="8821302" y="5899935"/>
          <a:ext cx="2090737" cy="336550"/>
        </p:xfrm>
        <a:graphic>
          <a:graphicData uri="http://schemas.openxmlformats.org/presentationml/2006/ole">
            <mc:AlternateContent xmlns:mc="http://schemas.openxmlformats.org/markup-compatibility/2006">
              <mc:Choice xmlns:v="urn:schemas-microsoft-com:vml" Requires="v">
                <p:oleObj name="Equation" r:id="rId12" imgW="1574640" imgH="253800" progId="Equation.DSMT4">
                  <p:embed/>
                </p:oleObj>
              </mc:Choice>
              <mc:Fallback>
                <p:oleObj name="Equation" r:id="rId12" imgW="1574640" imgH="253800" progId="Equation.DSMT4">
                  <p:embed/>
                  <p:pic>
                    <p:nvPicPr>
                      <p:cNvPr id="19" name="Object 18">
                        <a:extLst>
                          <a:ext uri="{FF2B5EF4-FFF2-40B4-BE49-F238E27FC236}">
                            <a16:creationId xmlns:a16="http://schemas.microsoft.com/office/drawing/2014/main" id="{2643CE11-07B4-4D02-A88F-AC930D18E9A0}"/>
                          </a:ext>
                        </a:extLst>
                      </p:cNvPr>
                      <p:cNvPicPr/>
                      <p:nvPr/>
                    </p:nvPicPr>
                    <p:blipFill>
                      <a:blip r:embed="rId13"/>
                      <a:stretch>
                        <a:fillRect/>
                      </a:stretch>
                    </p:blipFill>
                    <p:spPr>
                      <a:xfrm>
                        <a:off x="8821302" y="5899935"/>
                        <a:ext cx="2090737" cy="336550"/>
                      </a:xfrm>
                      <a:prstGeom prst="rect">
                        <a:avLst/>
                      </a:prstGeom>
                    </p:spPr>
                  </p:pic>
                </p:oleObj>
              </mc:Fallback>
            </mc:AlternateContent>
          </a:graphicData>
        </a:graphic>
      </p:graphicFrame>
      <p:sp>
        <p:nvSpPr>
          <p:cNvPr id="12" name="Rectangle 60">
            <a:extLst>
              <a:ext uri="{FF2B5EF4-FFF2-40B4-BE49-F238E27FC236}">
                <a16:creationId xmlns:a16="http://schemas.microsoft.com/office/drawing/2014/main" id="{A9B077A0-E50F-418A-9DBA-E7BB706BDB6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53074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Weiner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758874"/>
            <a:ext cx="4663762" cy="369332"/>
          </a:xfrm>
          <a:prstGeom prst="rect">
            <a:avLst/>
          </a:prstGeom>
          <a:noFill/>
        </p:spPr>
        <p:txBody>
          <a:bodyPr wrap="square" rtlCol="0">
            <a:spAutoFit/>
          </a:bodyPr>
          <a:lstStyle/>
          <a:p>
            <a:r>
              <a:rPr lang="en-US" b="1"/>
              <a:t>Fundamental Theorem of Stochastic Calculus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10277476" cy="307777"/>
          </a:xfrm>
          <a:prstGeom prst="rect">
            <a:avLst/>
          </a:prstGeom>
        </p:spPr>
        <p:txBody>
          <a:bodyPr wrap="square">
            <a:spAutoFit/>
          </a:bodyPr>
          <a:lstStyle/>
          <a:p>
            <a:r>
              <a:rPr lang="en-US" sz="1400"/>
              <a:t>Let’s consider integration of Wiener process.  Equality is adjudicated in the mean-square sense: </a:t>
            </a:r>
          </a:p>
        </p:txBody>
      </p:sp>
      <p:sp>
        <p:nvSpPr>
          <p:cNvPr id="12" name="Rectangle 60">
            <a:extLst>
              <a:ext uri="{FF2B5EF4-FFF2-40B4-BE49-F238E27FC236}">
                <a16:creationId xmlns:a16="http://schemas.microsoft.com/office/drawing/2014/main" id="{A9B077A0-E50F-418A-9DBA-E7BB706BDB6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47895F4F-384E-43BA-9CB1-FF6FB8DCC128}"/>
              </a:ext>
            </a:extLst>
          </p:cNvPr>
          <p:cNvGraphicFramePr>
            <a:graphicFrameLocks noChangeAspect="1"/>
          </p:cNvGraphicFramePr>
          <p:nvPr>
            <p:extLst>
              <p:ext uri="{D42A27DB-BD31-4B8C-83A1-F6EECF244321}">
                <p14:modId xmlns:p14="http://schemas.microsoft.com/office/powerpoint/2010/main" val="4290166988"/>
              </p:ext>
            </p:extLst>
          </p:nvPr>
        </p:nvGraphicFramePr>
        <p:xfrm>
          <a:off x="268790" y="1466815"/>
          <a:ext cx="7439418" cy="708516"/>
        </p:xfrm>
        <a:graphic>
          <a:graphicData uri="http://schemas.openxmlformats.org/presentationml/2006/ole">
            <mc:AlternateContent xmlns:mc="http://schemas.openxmlformats.org/markup-compatibility/2006">
              <mc:Choice xmlns:v="urn:schemas-microsoft-com:vml" Requires="v">
                <p:oleObj name="Equation" r:id="rId3" imgW="6400800" imgH="609600" progId="Equation.DSMT4">
                  <p:embed/>
                </p:oleObj>
              </mc:Choice>
              <mc:Fallback>
                <p:oleObj name="Equation" r:id="rId3" imgW="6400800" imgH="609600" progId="Equation.DSMT4">
                  <p:embed/>
                  <p:pic>
                    <p:nvPicPr>
                      <p:cNvPr id="14" name="Object 13">
                        <a:extLst>
                          <a:ext uri="{FF2B5EF4-FFF2-40B4-BE49-F238E27FC236}">
                            <a16:creationId xmlns:a16="http://schemas.microsoft.com/office/drawing/2014/main" id="{47895F4F-384E-43BA-9CB1-FF6FB8DCC1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790" y="1466815"/>
                        <a:ext cx="7439418" cy="708516"/>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4C3446C7-8B58-40DD-9354-5399A3289A1D}"/>
              </a:ext>
            </a:extLst>
          </p:cNvPr>
          <p:cNvGraphicFramePr>
            <a:graphicFrameLocks noChangeAspect="1"/>
          </p:cNvGraphicFramePr>
          <p:nvPr>
            <p:extLst>
              <p:ext uri="{D42A27DB-BD31-4B8C-83A1-F6EECF244321}">
                <p14:modId xmlns:p14="http://schemas.microsoft.com/office/powerpoint/2010/main" val="2299720263"/>
              </p:ext>
            </p:extLst>
          </p:nvPr>
        </p:nvGraphicFramePr>
        <p:xfrm>
          <a:off x="303818" y="2550905"/>
          <a:ext cx="10307638" cy="2187575"/>
        </p:xfrm>
        <a:graphic>
          <a:graphicData uri="http://schemas.openxmlformats.org/presentationml/2006/ole">
            <mc:AlternateContent xmlns:mc="http://schemas.openxmlformats.org/markup-compatibility/2006">
              <mc:Choice xmlns:v="urn:schemas-microsoft-com:vml" Requires="v">
                <p:oleObj name="Equation" r:id="rId5" imgW="8432640" imgH="1803240" progId="Equation.DSMT4">
                  <p:embed/>
                </p:oleObj>
              </mc:Choice>
              <mc:Fallback>
                <p:oleObj name="Equation" r:id="rId5" imgW="8432640" imgH="1803240" progId="Equation.DSMT4">
                  <p:embed/>
                  <p:pic>
                    <p:nvPicPr>
                      <p:cNvPr id="0" name="Object 1"/>
                      <p:cNvPicPr>
                        <a:picLocks noChangeAspect="1" noChangeArrowheads="1"/>
                      </p:cNvPicPr>
                      <p:nvPr/>
                    </p:nvPicPr>
                    <p:blipFill>
                      <a:blip r:embed="rId6"/>
                      <a:srcRect/>
                      <a:stretch>
                        <a:fillRect/>
                      </a:stretch>
                    </p:blipFill>
                    <p:spPr bwMode="auto">
                      <a:xfrm>
                        <a:off x="303818" y="2550905"/>
                        <a:ext cx="10307638" cy="2187575"/>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DFD2D125-C0DF-434C-8C68-14E54AA0AE9B}"/>
              </a:ext>
            </a:extLst>
          </p:cNvPr>
          <p:cNvSpPr/>
          <p:nvPr/>
        </p:nvSpPr>
        <p:spPr>
          <a:xfrm>
            <a:off x="221655" y="2252555"/>
            <a:ext cx="3077727" cy="307777"/>
          </a:xfrm>
          <a:prstGeom prst="rect">
            <a:avLst/>
          </a:prstGeom>
        </p:spPr>
        <p:txBody>
          <a:bodyPr wrap="square">
            <a:spAutoFit/>
          </a:bodyPr>
          <a:lstStyle/>
          <a:p>
            <a:r>
              <a:rPr lang="en-US" sz="1400"/>
              <a:t>Consider the following manipulations:</a:t>
            </a:r>
          </a:p>
        </p:txBody>
      </p:sp>
      <p:sp>
        <p:nvSpPr>
          <p:cNvPr id="23" name="Rectangle 22">
            <a:extLst>
              <a:ext uri="{FF2B5EF4-FFF2-40B4-BE49-F238E27FC236}">
                <a16:creationId xmlns:a16="http://schemas.microsoft.com/office/drawing/2014/main" id="{2E8B41B5-D457-4CE6-8601-16927BA431A6}"/>
              </a:ext>
            </a:extLst>
          </p:cNvPr>
          <p:cNvSpPr/>
          <p:nvPr/>
        </p:nvSpPr>
        <p:spPr>
          <a:xfrm>
            <a:off x="212228" y="4862840"/>
            <a:ext cx="6443096" cy="307777"/>
          </a:xfrm>
          <a:prstGeom prst="rect">
            <a:avLst/>
          </a:prstGeom>
        </p:spPr>
        <p:txBody>
          <a:bodyPr wrap="square">
            <a:spAutoFit/>
          </a:bodyPr>
          <a:lstStyle/>
          <a:p>
            <a:r>
              <a:rPr lang="en-US" sz="1400"/>
              <a:t>In the mean – square sense we may replace the W products with their averages:</a:t>
            </a:r>
          </a:p>
        </p:txBody>
      </p:sp>
      <p:graphicFrame>
        <p:nvGraphicFramePr>
          <p:cNvPr id="16" name="Object 15">
            <a:extLst>
              <a:ext uri="{FF2B5EF4-FFF2-40B4-BE49-F238E27FC236}">
                <a16:creationId xmlns:a16="http://schemas.microsoft.com/office/drawing/2014/main" id="{4731C572-A83B-45E4-A2AB-DDF22308006F}"/>
              </a:ext>
            </a:extLst>
          </p:cNvPr>
          <p:cNvGraphicFramePr>
            <a:graphicFrameLocks noChangeAspect="1"/>
          </p:cNvGraphicFramePr>
          <p:nvPr>
            <p:extLst>
              <p:ext uri="{D42A27DB-BD31-4B8C-83A1-F6EECF244321}">
                <p14:modId xmlns:p14="http://schemas.microsoft.com/office/powerpoint/2010/main" val="2986202443"/>
              </p:ext>
            </p:extLst>
          </p:nvPr>
        </p:nvGraphicFramePr>
        <p:xfrm>
          <a:off x="284964" y="5211205"/>
          <a:ext cx="10367408" cy="557985"/>
        </p:xfrm>
        <a:graphic>
          <a:graphicData uri="http://schemas.openxmlformats.org/presentationml/2006/ole">
            <mc:AlternateContent xmlns:mc="http://schemas.openxmlformats.org/markup-compatibility/2006">
              <mc:Choice xmlns:v="urn:schemas-microsoft-com:vml" Requires="v">
                <p:oleObj name="Equation" r:id="rId7" imgW="8470800" imgH="457200" progId="Equation.DSMT4">
                  <p:embed/>
                </p:oleObj>
              </mc:Choice>
              <mc:Fallback>
                <p:oleObj name="Equation" r:id="rId7" imgW="8470800" imgH="457200" progId="Equation.DSMT4">
                  <p:embed/>
                  <p:pic>
                    <p:nvPicPr>
                      <p:cNvPr id="0" name="Object 3"/>
                      <p:cNvPicPr>
                        <a:picLocks noChangeAspect="1" noChangeArrowheads="1"/>
                      </p:cNvPicPr>
                      <p:nvPr/>
                    </p:nvPicPr>
                    <p:blipFill>
                      <a:blip r:embed="rId8"/>
                      <a:srcRect/>
                      <a:stretch>
                        <a:fillRect/>
                      </a:stretch>
                    </p:blipFill>
                    <p:spPr bwMode="auto">
                      <a:xfrm>
                        <a:off x="284964" y="5211205"/>
                        <a:ext cx="10367408" cy="557985"/>
                      </a:xfrm>
                      <a:prstGeom prst="rect">
                        <a:avLst/>
                      </a:prstGeom>
                      <a:noFill/>
                    </p:spPr>
                  </p:pic>
                </p:oleObj>
              </mc:Fallback>
            </mc:AlternateContent>
          </a:graphicData>
        </a:graphic>
      </p:graphicFrame>
      <p:sp>
        <p:nvSpPr>
          <p:cNvPr id="25" name="Rectangle 24">
            <a:extLst>
              <a:ext uri="{FF2B5EF4-FFF2-40B4-BE49-F238E27FC236}">
                <a16:creationId xmlns:a16="http://schemas.microsoft.com/office/drawing/2014/main" id="{6175F715-8F45-4475-A52D-82F38DBDCC83}"/>
              </a:ext>
            </a:extLst>
          </p:cNvPr>
          <p:cNvSpPr/>
          <p:nvPr/>
        </p:nvSpPr>
        <p:spPr>
          <a:xfrm>
            <a:off x="240509" y="5766127"/>
            <a:ext cx="1560011" cy="307777"/>
          </a:xfrm>
          <a:prstGeom prst="rect">
            <a:avLst/>
          </a:prstGeom>
        </p:spPr>
        <p:txBody>
          <a:bodyPr wrap="square">
            <a:spAutoFit/>
          </a:bodyPr>
          <a:lstStyle/>
          <a:p>
            <a:r>
              <a:rPr lang="en-US" sz="1400"/>
              <a:t>And so we get:</a:t>
            </a:r>
          </a:p>
        </p:txBody>
      </p:sp>
      <p:graphicFrame>
        <p:nvGraphicFramePr>
          <p:cNvPr id="26" name="Object 25">
            <a:extLst>
              <a:ext uri="{FF2B5EF4-FFF2-40B4-BE49-F238E27FC236}">
                <a16:creationId xmlns:a16="http://schemas.microsoft.com/office/drawing/2014/main" id="{C7A0E163-9C18-4313-B38B-78688CC4EC19}"/>
              </a:ext>
            </a:extLst>
          </p:cNvPr>
          <p:cNvGraphicFramePr>
            <a:graphicFrameLocks noChangeAspect="1"/>
          </p:cNvGraphicFramePr>
          <p:nvPr>
            <p:extLst>
              <p:ext uri="{D42A27DB-BD31-4B8C-83A1-F6EECF244321}">
                <p14:modId xmlns:p14="http://schemas.microsoft.com/office/powerpoint/2010/main" val="1495313030"/>
              </p:ext>
            </p:extLst>
          </p:nvPr>
        </p:nvGraphicFramePr>
        <p:xfrm>
          <a:off x="303818" y="6147239"/>
          <a:ext cx="5292074" cy="604986"/>
        </p:xfrm>
        <a:graphic>
          <a:graphicData uri="http://schemas.openxmlformats.org/presentationml/2006/ole">
            <mc:AlternateContent xmlns:mc="http://schemas.openxmlformats.org/markup-compatibility/2006">
              <mc:Choice xmlns:v="urn:schemas-microsoft-com:vml" Requires="v">
                <p:oleObj name="Equation" r:id="rId9" imgW="4064000" imgH="469900" progId="Equation.DSMT4">
                  <p:embed/>
                </p:oleObj>
              </mc:Choice>
              <mc:Fallback>
                <p:oleObj name="Equation" r:id="rId9" imgW="4064000" imgH="469900"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3818" y="6147239"/>
                        <a:ext cx="5292074" cy="60498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662203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76279"/>
            <a:ext cx="5747208" cy="602742"/>
          </a:xfrm>
        </p:spPr>
        <p:txBody>
          <a:bodyPr/>
          <a:lstStyle/>
          <a:p>
            <a:r>
              <a:rPr lang="en-US" sz="3600" b="1" u="sng">
                <a:latin typeface="+mn-lt"/>
              </a:rPr>
              <a:t>Ornstein-Uhlenbeck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788370"/>
            <a:ext cx="3169259" cy="369332"/>
          </a:xfrm>
          <a:prstGeom prst="rect">
            <a:avLst/>
          </a:prstGeom>
          <a:noFill/>
        </p:spPr>
        <p:txBody>
          <a:bodyPr wrap="square" rtlCol="0">
            <a:spAutoFit/>
          </a:bodyPr>
          <a:lstStyle/>
          <a:p>
            <a:r>
              <a:rPr lang="en-US" b="1"/>
              <a:t>Continuous Stochastic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082337"/>
            <a:ext cx="6066024" cy="307777"/>
          </a:xfrm>
          <a:prstGeom prst="rect">
            <a:avLst/>
          </a:prstGeom>
        </p:spPr>
        <p:txBody>
          <a:bodyPr wrap="square">
            <a:spAutoFit/>
          </a:bodyPr>
          <a:lstStyle/>
          <a:p>
            <a:r>
              <a:rPr lang="en-US" sz="1400"/>
              <a:t>Now let’s say that W(t) drives the evolution of another random variable X(t) via:</a:t>
            </a:r>
          </a:p>
        </p:txBody>
      </p:sp>
      <p:sp>
        <p:nvSpPr>
          <p:cNvPr id="5" name="TextBox 4">
            <a:extLst>
              <a:ext uri="{FF2B5EF4-FFF2-40B4-BE49-F238E27FC236}">
                <a16:creationId xmlns:a16="http://schemas.microsoft.com/office/drawing/2014/main" id="{CFC3DEAC-5342-4544-BD06-E24292061591}"/>
              </a:ext>
            </a:extLst>
          </p:cNvPr>
          <p:cNvSpPr txBox="1"/>
          <p:nvPr/>
        </p:nvSpPr>
        <p:spPr>
          <a:xfrm>
            <a:off x="212227" y="2000111"/>
            <a:ext cx="11788096" cy="738664"/>
          </a:xfrm>
          <a:prstGeom prst="rect">
            <a:avLst/>
          </a:prstGeom>
          <a:noFill/>
        </p:spPr>
        <p:txBody>
          <a:bodyPr wrap="square" rtlCol="0">
            <a:spAutoFit/>
          </a:bodyPr>
          <a:lstStyle/>
          <a:p>
            <a:r>
              <a:rPr lang="en-US" sz="1400"/>
              <a:t>where t</a:t>
            </a:r>
            <a:r>
              <a:rPr lang="en-US" sz="1400" baseline="-25000"/>
              <a:t>m+</a:t>
            </a:r>
            <a:r>
              <a:rPr lang="el-GR" sz="1400" baseline="-25000"/>
              <a:t>λ</a:t>
            </a:r>
            <a:r>
              <a:rPr lang="en-US" sz="1400"/>
              <a:t> = t</a:t>
            </a:r>
            <a:r>
              <a:rPr lang="en-US" sz="1400" baseline="-25000"/>
              <a:t>m</a:t>
            </a:r>
            <a:r>
              <a:rPr lang="en-US" sz="1400"/>
              <a:t> + </a:t>
            </a:r>
            <a:r>
              <a:rPr lang="el-GR" sz="1400"/>
              <a:t>λ</a:t>
            </a:r>
            <a:r>
              <a:rPr lang="en-US" sz="1400"/>
              <a:t>(t</a:t>
            </a:r>
            <a:r>
              <a:rPr lang="en-US" sz="1400" baseline="-25000"/>
              <a:t>m+1</a:t>
            </a:r>
            <a:r>
              <a:rPr lang="en-US" sz="1400"/>
              <a:t> – t</a:t>
            </a:r>
            <a:r>
              <a:rPr lang="en-US" sz="1400" baseline="-25000"/>
              <a:t>m</a:t>
            </a:r>
            <a:r>
              <a:rPr lang="en-US" sz="1400"/>
              <a:t>) is some time within (t</a:t>
            </a:r>
            <a:r>
              <a:rPr lang="en-US" sz="1400" baseline="-25000"/>
              <a:t>m</a:t>
            </a:r>
            <a:r>
              <a:rPr lang="en-US" sz="1400"/>
              <a:t>, t</a:t>
            </a:r>
            <a:r>
              <a:rPr lang="en-US" sz="1400" baseline="-25000"/>
              <a:t>m+1</a:t>
            </a:r>
            <a:r>
              <a:rPr lang="en-US" sz="1400"/>
              <a:t>).  Two special cases stand out: Ito (</a:t>
            </a:r>
            <a:r>
              <a:rPr lang="el-GR" sz="1400"/>
              <a:t>λ</a:t>
            </a:r>
            <a:r>
              <a:rPr lang="en-US" sz="1400"/>
              <a:t> = 0), and Stratonovich (</a:t>
            </a:r>
            <a:r>
              <a:rPr lang="el-GR" sz="1400"/>
              <a:t>λ</a:t>
            </a:r>
            <a:r>
              <a:rPr lang="en-US" sz="1400"/>
              <a:t> = ½).  The former is what we implicitly analyzed in the discrete section.  But the non-zero </a:t>
            </a:r>
            <a:r>
              <a:rPr lang="el-GR" sz="1400"/>
              <a:t>λ</a:t>
            </a:r>
            <a:r>
              <a:rPr lang="en-US" sz="1400"/>
              <a:t> cases result in quite different evolution for X(t) as the a,b and dW terms will now be correlated.   As before, let’s start by considering some function F(X(t)), and its evolution, sans averaging at the moment.  To proceed, we’ll expand it out to roughly first order in dt.</a:t>
            </a:r>
          </a:p>
        </p:txBody>
      </p:sp>
      <p:graphicFrame>
        <p:nvGraphicFramePr>
          <p:cNvPr id="8" name="Object 7">
            <a:extLst>
              <a:ext uri="{FF2B5EF4-FFF2-40B4-BE49-F238E27FC236}">
                <a16:creationId xmlns:a16="http://schemas.microsoft.com/office/drawing/2014/main" id="{9CC933FD-1143-4535-8CBD-07AFD925F75E}"/>
              </a:ext>
            </a:extLst>
          </p:cNvPr>
          <p:cNvGraphicFramePr>
            <a:graphicFrameLocks noChangeAspect="1"/>
          </p:cNvGraphicFramePr>
          <p:nvPr>
            <p:extLst>
              <p:ext uri="{D42A27DB-BD31-4B8C-83A1-F6EECF244321}">
                <p14:modId xmlns:p14="http://schemas.microsoft.com/office/powerpoint/2010/main" val="2757226207"/>
              </p:ext>
            </p:extLst>
          </p:nvPr>
        </p:nvGraphicFramePr>
        <p:xfrm>
          <a:off x="288925" y="1488498"/>
          <a:ext cx="7146925" cy="482600"/>
        </p:xfrm>
        <a:graphic>
          <a:graphicData uri="http://schemas.openxmlformats.org/presentationml/2006/ole">
            <mc:AlternateContent xmlns:mc="http://schemas.openxmlformats.org/markup-compatibility/2006">
              <mc:Choice xmlns:v="urn:schemas-microsoft-com:vml" Requires="v">
                <p:oleObj name="Equation" r:id="rId2" imgW="5930900" imgH="355600" progId="Equation.DSMT4">
                  <p:embed/>
                </p:oleObj>
              </mc:Choice>
              <mc:Fallback>
                <p:oleObj name="Equation" r:id="rId2" imgW="5930900" imgH="355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25" y="1488498"/>
                        <a:ext cx="7146925" cy="482600"/>
                      </a:xfrm>
                      <a:prstGeom prst="rect">
                        <a:avLst/>
                      </a:prstGeom>
                      <a:solidFill>
                        <a:srgbClr val="FF6699">
                          <a:alpha val="26000"/>
                        </a:srgbClr>
                      </a:solidFill>
                    </p:spPr>
                  </p:pic>
                </p:oleObj>
              </mc:Fallback>
            </mc:AlternateContent>
          </a:graphicData>
        </a:graphic>
      </p:graphicFrame>
      <p:graphicFrame>
        <p:nvGraphicFramePr>
          <p:cNvPr id="14" name="Object 13">
            <a:extLst>
              <a:ext uri="{FF2B5EF4-FFF2-40B4-BE49-F238E27FC236}">
                <a16:creationId xmlns:a16="http://schemas.microsoft.com/office/drawing/2014/main" id="{77D2056A-CA8A-41F4-8033-C76345B53EDB}"/>
              </a:ext>
            </a:extLst>
          </p:cNvPr>
          <p:cNvGraphicFramePr>
            <a:graphicFrameLocks noChangeAspect="1"/>
          </p:cNvGraphicFramePr>
          <p:nvPr>
            <p:extLst>
              <p:ext uri="{D42A27DB-BD31-4B8C-83A1-F6EECF244321}">
                <p14:modId xmlns:p14="http://schemas.microsoft.com/office/powerpoint/2010/main" val="2909039086"/>
              </p:ext>
            </p:extLst>
          </p:nvPr>
        </p:nvGraphicFramePr>
        <p:xfrm>
          <a:off x="269875" y="2860981"/>
          <a:ext cx="7089775" cy="623887"/>
        </p:xfrm>
        <a:graphic>
          <a:graphicData uri="http://schemas.openxmlformats.org/presentationml/2006/ole">
            <mc:AlternateContent xmlns:mc="http://schemas.openxmlformats.org/markup-compatibility/2006">
              <mc:Choice xmlns:v="urn:schemas-microsoft-com:vml" Requires="v">
                <p:oleObj name="Equation" r:id="rId4" imgW="5219640" imgH="482400" progId="Equation.DSMT4">
                  <p:embed/>
                </p:oleObj>
              </mc:Choice>
              <mc:Fallback>
                <p:oleObj name="Equation" r:id="rId4" imgW="5219640" imgH="482400" progId="Equation.DSMT4">
                  <p:embed/>
                  <p:pic>
                    <p:nvPicPr>
                      <p:cNvPr id="0" name="Object 7"/>
                      <p:cNvPicPr>
                        <a:picLocks noChangeAspect="1" noChangeArrowheads="1"/>
                      </p:cNvPicPr>
                      <p:nvPr/>
                    </p:nvPicPr>
                    <p:blipFill>
                      <a:blip r:embed="rId5"/>
                      <a:srcRect/>
                      <a:stretch>
                        <a:fillRect/>
                      </a:stretch>
                    </p:blipFill>
                    <p:spPr bwMode="auto">
                      <a:xfrm>
                        <a:off x="269875" y="2860981"/>
                        <a:ext cx="7089775" cy="62388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185FB65D-5C75-49E8-9A38-5224088B4B80}"/>
              </a:ext>
            </a:extLst>
          </p:cNvPr>
          <p:cNvGraphicFramePr>
            <a:graphicFrameLocks noChangeAspect="1"/>
          </p:cNvGraphicFramePr>
          <p:nvPr>
            <p:extLst>
              <p:ext uri="{D42A27DB-BD31-4B8C-83A1-F6EECF244321}">
                <p14:modId xmlns:p14="http://schemas.microsoft.com/office/powerpoint/2010/main" val="920529174"/>
              </p:ext>
            </p:extLst>
          </p:nvPr>
        </p:nvGraphicFramePr>
        <p:xfrm>
          <a:off x="279400" y="4191885"/>
          <a:ext cx="11469688" cy="1200150"/>
        </p:xfrm>
        <a:graphic>
          <a:graphicData uri="http://schemas.openxmlformats.org/presentationml/2006/ole">
            <mc:AlternateContent xmlns:mc="http://schemas.openxmlformats.org/markup-compatibility/2006">
              <mc:Choice xmlns:v="urn:schemas-microsoft-com:vml" Requires="v">
                <p:oleObj name="Equation" r:id="rId6" imgW="8038800" imgH="965160" progId="Equation.DSMT4">
                  <p:embed/>
                </p:oleObj>
              </mc:Choice>
              <mc:Fallback>
                <p:oleObj name="Equation" r:id="rId6" imgW="8038800" imgH="965160" progId="Equation.DSMT4">
                  <p:embed/>
                  <p:pic>
                    <p:nvPicPr>
                      <p:cNvPr id="0" name="Object 11"/>
                      <p:cNvPicPr>
                        <a:picLocks noChangeAspect="1" noChangeArrowheads="1"/>
                      </p:cNvPicPr>
                      <p:nvPr/>
                    </p:nvPicPr>
                    <p:blipFill>
                      <a:blip r:embed="rId7"/>
                      <a:srcRect/>
                      <a:stretch>
                        <a:fillRect/>
                      </a:stretch>
                    </p:blipFill>
                    <p:spPr bwMode="auto">
                      <a:xfrm>
                        <a:off x="279400" y="4191885"/>
                        <a:ext cx="11469688" cy="12001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E72C5E50-AD52-460E-97A9-9391F2232165}"/>
              </a:ext>
            </a:extLst>
          </p:cNvPr>
          <p:cNvSpPr txBox="1"/>
          <p:nvPr/>
        </p:nvSpPr>
        <p:spPr>
          <a:xfrm>
            <a:off x="212228" y="3529326"/>
            <a:ext cx="11062198" cy="523220"/>
          </a:xfrm>
          <a:prstGeom prst="rect">
            <a:avLst/>
          </a:prstGeom>
          <a:noFill/>
        </p:spPr>
        <p:txBody>
          <a:bodyPr wrap="square" rtlCol="0">
            <a:spAutoFit/>
          </a:bodyPr>
          <a:lstStyle/>
          <a:p>
            <a:r>
              <a:rPr lang="en-US" sz="1400"/>
              <a:t>Now the dX term is problematic because the X’s in F are evaluated t</a:t>
            </a:r>
            <a:r>
              <a:rPr lang="en-US" sz="1400" baseline="-25000"/>
              <a:t>m</a:t>
            </a:r>
            <a:r>
              <a:rPr lang="en-US" sz="1400"/>
              <a:t>, while those in dX are evaluated at t</a:t>
            </a:r>
            <a:r>
              <a:rPr lang="en-US" sz="1400" baseline="-25000"/>
              <a:t>m+</a:t>
            </a:r>
            <a:r>
              <a:rPr lang="el-GR" sz="1400" baseline="-25000"/>
              <a:t>λ</a:t>
            </a:r>
            <a:r>
              <a:rPr lang="en-US" sz="1400"/>
              <a:t>.  Let’s massage everything into the latter time.  For the first term we do this by expressing it as a Taylor series about that time, and only keeping terms out to dt.</a:t>
            </a:r>
            <a:endParaRPr lang="en-US"/>
          </a:p>
        </p:txBody>
      </p:sp>
      <p:sp>
        <p:nvSpPr>
          <p:cNvPr id="21" name="Rectangle 20">
            <a:extLst>
              <a:ext uri="{FF2B5EF4-FFF2-40B4-BE49-F238E27FC236}">
                <a16:creationId xmlns:a16="http://schemas.microsoft.com/office/drawing/2014/main" id="{E0E45205-6349-4F26-B2D4-B8A2F445CB86}"/>
              </a:ext>
            </a:extLst>
          </p:cNvPr>
          <p:cNvSpPr/>
          <p:nvPr/>
        </p:nvSpPr>
        <p:spPr>
          <a:xfrm>
            <a:off x="240508" y="5423117"/>
            <a:ext cx="11759814"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One could demur with respect to the time we evaluated </a:t>
            </a:r>
            <a:r>
              <a:rPr lang="en-US" sz="1400" i="1">
                <a:latin typeface="Calibri" panose="020F0502020204030204" pitchFamily="34" charset="0"/>
                <a:ea typeface="Calibri" panose="020F0502020204030204" pitchFamily="34" charset="0"/>
                <a:cs typeface="Times New Roman" panose="02020603050405020304" pitchFamily="18" charset="0"/>
              </a:rPr>
              <a:t>b</a:t>
            </a:r>
            <a:r>
              <a:rPr lang="en-US" sz="1400">
                <a:latin typeface="Calibri" panose="020F0502020204030204" pitchFamily="34" charset="0"/>
                <a:ea typeface="Calibri" panose="020F0502020204030204" pitchFamily="34" charset="0"/>
                <a:cs typeface="Times New Roman" panose="02020603050405020304" pitchFamily="18" charset="0"/>
              </a:rPr>
              <a:t> in the [X</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X</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Calibri" panose="020F0502020204030204" pitchFamily="34" charset="0"/>
              </a:rPr>
              <a:t>λ</a:t>
            </a:r>
            <a:r>
              <a:rPr lang="en-US" sz="1400">
                <a:latin typeface="Calibri" panose="020F0502020204030204" pitchFamily="34" charset="0"/>
                <a:ea typeface="Calibri" panose="020F0502020204030204" pitchFamily="34" charset="0"/>
                <a:cs typeface="Times New Roman" panose="02020603050405020304" pitchFamily="18" charset="0"/>
              </a:rPr>
              <a:t>)] term, but any choice of t within the interval (t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a:t>
            </a:r>
            <a:r>
              <a:rPr lang="en-US" sz="1400" baseline="-25000">
                <a:latin typeface="Calibri" panose="020F0502020204030204" pitchFamily="34" charset="0"/>
                <a:ea typeface="Calibri" panose="020F0502020204030204" pitchFamily="34" charset="0"/>
                <a:cs typeface="Times New Roman" panose="02020603050405020304" pitchFamily="18" charset="0"/>
              </a:rPr>
              <a:t>m+1</a:t>
            </a:r>
            <a:r>
              <a:rPr lang="en-US" sz="1400">
                <a:latin typeface="Calibri" panose="020F0502020204030204" pitchFamily="34" charset="0"/>
                <a:ea typeface="Calibri" panose="020F0502020204030204" pitchFamily="34" charset="0"/>
                <a:cs typeface="Times New Roman" panose="02020603050405020304" pitchFamily="18" charset="0"/>
              </a:rPr>
              <a:t>) would’ve been equivalent to any other, up to our desired order.  Now turns out we can replace the product of W’s with their average in the small </a:t>
            </a:r>
            <a:r>
              <a:rPr lang="en-US" sz="1400">
                <a:latin typeface="Calibri" panose="020F0502020204030204" pitchFamily="34" charset="0"/>
                <a:ea typeface="Calibri" panose="020F0502020204030204" pitchFamily="34" charset="0"/>
                <a:cs typeface="Calibri" panose="020F0502020204030204" pitchFamily="34" charset="0"/>
              </a:rPr>
              <a:t>d</a:t>
            </a:r>
            <a:r>
              <a:rPr lang="en-US" sz="1400">
                <a:latin typeface="Calibri" panose="020F0502020204030204" pitchFamily="34" charset="0"/>
                <a:ea typeface="Calibri" panose="020F0502020204030204" pitchFamily="34" charset="0"/>
                <a:cs typeface="Times New Roman" panose="02020603050405020304" pitchFamily="18" charset="0"/>
              </a:rPr>
              <a:t>t limit.  Heuristically, this is because higher moments of that term are O(</a:t>
            </a:r>
            <a:r>
              <a:rPr lang="en-US" sz="1400">
                <a:latin typeface="Calibri" panose="020F0502020204030204" pitchFamily="34" charset="0"/>
                <a:ea typeface="Calibri" panose="020F0502020204030204" pitchFamily="34" charset="0"/>
                <a:cs typeface="Calibri" panose="020F0502020204030204" pitchFamily="34" charset="0"/>
              </a:rPr>
              <a:t>d</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(but really, this must be proved by placing the derivative within the context of integration).  Perhaps this only happens for white noise then?</a:t>
            </a:r>
          </a:p>
        </p:txBody>
      </p:sp>
      <p:graphicFrame>
        <p:nvGraphicFramePr>
          <p:cNvPr id="23" name="Object 22">
            <a:extLst>
              <a:ext uri="{FF2B5EF4-FFF2-40B4-BE49-F238E27FC236}">
                <a16:creationId xmlns:a16="http://schemas.microsoft.com/office/drawing/2014/main" id="{F50BF803-72B8-4DDC-AB21-90F8D1DD1BB5}"/>
              </a:ext>
            </a:extLst>
          </p:cNvPr>
          <p:cNvGraphicFramePr>
            <a:graphicFrameLocks noChangeAspect="1"/>
          </p:cNvGraphicFramePr>
          <p:nvPr>
            <p:extLst>
              <p:ext uri="{D42A27DB-BD31-4B8C-83A1-F6EECF244321}">
                <p14:modId xmlns:p14="http://schemas.microsoft.com/office/powerpoint/2010/main" val="1437071377"/>
              </p:ext>
            </p:extLst>
          </p:nvPr>
        </p:nvGraphicFramePr>
        <p:xfrm>
          <a:off x="221654" y="6377224"/>
          <a:ext cx="9422784" cy="386539"/>
        </p:xfrm>
        <a:graphic>
          <a:graphicData uri="http://schemas.openxmlformats.org/presentationml/2006/ole">
            <mc:AlternateContent xmlns:mc="http://schemas.openxmlformats.org/markup-compatibility/2006">
              <mc:Choice xmlns:v="urn:schemas-microsoft-com:vml" Requires="v">
                <p:oleObj name="Equation" r:id="rId8" imgW="6184800" imgH="279360" progId="Equation.DSMT4">
                  <p:embed/>
                </p:oleObj>
              </mc:Choice>
              <mc:Fallback>
                <p:oleObj name="Equation" r:id="rId8" imgW="6184800" imgH="279360" progId="Equation.DSMT4">
                  <p:embed/>
                  <p:pic>
                    <p:nvPicPr>
                      <p:cNvPr id="0" name="Object 22"/>
                      <p:cNvPicPr>
                        <a:picLocks noChangeAspect="1" noChangeArrowheads="1"/>
                      </p:cNvPicPr>
                      <p:nvPr/>
                    </p:nvPicPr>
                    <p:blipFill>
                      <a:blip r:embed="rId9"/>
                      <a:srcRect/>
                      <a:stretch>
                        <a:fillRect/>
                      </a:stretch>
                    </p:blipFill>
                    <p:spPr bwMode="auto">
                      <a:xfrm>
                        <a:off x="221654" y="6377224"/>
                        <a:ext cx="9422784" cy="386539"/>
                      </a:xfrm>
                      <a:prstGeom prst="rect">
                        <a:avLst/>
                      </a:prstGeom>
                      <a:noFill/>
                    </p:spPr>
                  </p:pic>
                </p:oleObj>
              </mc:Fallback>
            </mc:AlternateContent>
          </a:graphicData>
        </a:graphic>
      </p:graphicFrame>
    </p:spTree>
    <p:extLst>
      <p:ext uri="{BB962C8B-B14F-4D97-AF65-F5344CB8AC3E}">
        <p14:creationId xmlns:p14="http://schemas.microsoft.com/office/powerpoint/2010/main" val="2082687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76279"/>
            <a:ext cx="5747208" cy="602742"/>
          </a:xfrm>
        </p:spPr>
        <p:txBody>
          <a:bodyPr/>
          <a:lstStyle/>
          <a:p>
            <a:r>
              <a:rPr lang="en-US" sz="3600" b="1" u="sng">
                <a:latin typeface="+mn-lt"/>
              </a:rPr>
              <a:t>Ornstein-Uhlenbeck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1131270"/>
            <a:ext cx="3169259" cy="369332"/>
          </a:xfrm>
          <a:prstGeom prst="rect">
            <a:avLst/>
          </a:prstGeom>
          <a:noFill/>
        </p:spPr>
        <p:txBody>
          <a:bodyPr wrap="square" rtlCol="0">
            <a:spAutoFit/>
          </a:bodyPr>
          <a:lstStyle/>
          <a:p>
            <a:r>
              <a:rPr lang="en-US" b="1"/>
              <a:t>Continuous Stochastic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425237"/>
            <a:ext cx="6066024" cy="307777"/>
          </a:xfrm>
          <a:prstGeom prst="rect">
            <a:avLst/>
          </a:prstGeom>
        </p:spPr>
        <p:txBody>
          <a:bodyPr wrap="square">
            <a:spAutoFit/>
          </a:bodyPr>
          <a:lstStyle/>
          <a:p>
            <a:r>
              <a:rPr lang="en-US" sz="1400"/>
              <a:t>Now let’s say that W(t) drives the evolution of another random variable X(t) via:</a:t>
            </a:r>
          </a:p>
        </p:txBody>
      </p:sp>
      <p:sp>
        <p:nvSpPr>
          <p:cNvPr id="5" name="TextBox 4">
            <a:extLst>
              <a:ext uri="{FF2B5EF4-FFF2-40B4-BE49-F238E27FC236}">
                <a16:creationId xmlns:a16="http://schemas.microsoft.com/office/drawing/2014/main" id="{CFC3DEAC-5342-4544-BD06-E24292061591}"/>
              </a:ext>
            </a:extLst>
          </p:cNvPr>
          <p:cNvSpPr txBox="1"/>
          <p:nvPr/>
        </p:nvSpPr>
        <p:spPr>
          <a:xfrm>
            <a:off x="212228" y="2535413"/>
            <a:ext cx="11141572" cy="954107"/>
          </a:xfrm>
          <a:prstGeom prst="rect">
            <a:avLst/>
          </a:prstGeom>
          <a:noFill/>
        </p:spPr>
        <p:txBody>
          <a:bodyPr wrap="square" rtlCol="0">
            <a:spAutoFit/>
          </a:bodyPr>
          <a:lstStyle/>
          <a:p>
            <a:r>
              <a:rPr lang="en-US" sz="1400"/>
              <a:t>where t</a:t>
            </a:r>
            <a:r>
              <a:rPr lang="en-US" sz="1400" baseline="-25000"/>
              <a:t>m+</a:t>
            </a:r>
            <a:r>
              <a:rPr lang="el-GR" sz="1400" baseline="-25000"/>
              <a:t>λ</a:t>
            </a:r>
            <a:r>
              <a:rPr lang="en-US" sz="1400"/>
              <a:t> = t</a:t>
            </a:r>
            <a:r>
              <a:rPr lang="en-US" sz="1400" baseline="-25000"/>
              <a:t>m</a:t>
            </a:r>
            <a:r>
              <a:rPr lang="en-US" sz="1400"/>
              <a:t> + </a:t>
            </a:r>
            <a:r>
              <a:rPr lang="el-GR" sz="1400"/>
              <a:t>λ</a:t>
            </a:r>
            <a:r>
              <a:rPr lang="en-US" sz="1400"/>
              <a:t>(t</a:t>
            </a:r>
            <a:r>
              <a:rPr lang="en-US" sz="1400" baseline="-25000"/>
              <a:t>m+1</a:t>
            </a:r>
            <a:r>
              <a:rPr lang="en-US" sz="1400"/>
              <a:t> – t</a:t>
            </a:r>
            <a:r>
              <a:rPr lang="en-US" sz="1400" baseline="-25000"/>
              <a:t>m</a:t>
            </a:r>
            <a:r>
              <a:rPr lang="en-US" sz="1400"/>
              <a:t>) is some time within (t</a:t>
            </a:r>
            <a:r>
              <a:rPr lang="en-US" sz="1400" baseline="-25000"/>
              <a:t>m</a:t>
            </a:r>
            <a:r>
              <a:rPr lang="en-US" sz="1400"/>
              <a:t>, t</a:t>
            </a:r>
            <a:r>
              <a:rPr lang="en-US" sz="1400" baseline="-25000"/>
              <a:t>m+1</a:t>
            </a:r>
            <a:r>
              <a:rPr lang="en-US" sz="1400"/>
              <a:t>).  Two special cases stand out: Ito (</a:t>
            </a:r>
            <a:r>
              <a:rPr lang="el-GR" sz="1400"/>
              <a:t>λ</a:t>
            </a:r>
            <a:r>
              <a:rPr lang="en-US" sz="1400"/>
              <a:t> = 0), and Stratonovich (</a:t>
            </a:r>
            <a:r>
              <a:rPr lang="el-GR" sz="1400"/>
              <a:t>λ</a:t>
            </a:r>
            <a:r>
              <a:rPr lang="en-US" sz="1400"/>
              <a:t> = ½).  The former is what we implicitly analyzed in the discrete section.  But the non-zero </a:t>
            </a:r>
            <a:r>
              <a:rPr lang="el-GR" sz="1400"/>
              <a:t>λ</a:t>
            </a:r>
            <a:r>
              <a:rPr lang="en-US" sz="1400"/>
              <a:t> cases result in quite different evolution for X(t) as the a,b and dW terms will now be correlated.   We can convert an Ito SDE to a Stratonovich SDE and vice versa.  To go from Ito </a:t>
            </a:r>
            <a:r>
              <a:rPr lang="en-US" sz="1400">
                <a:sym typeface="Wingdings" panose="05000000000000000000" pitchFamily="2" charset="2"/>
              </a:rPr>
              <a:t> Stratonovich, we just have to put a(X(t</a:t>
            </a:r>
            <a:r>
              <a:rPr lang="en-US" sz="1400" baseline="-25000">
                <a:sym typeface="Wingdings" panose="05000000000000000000" pitchFamily="2" charset="2"/>
              </a:rPr>
              <a:t>j+0</a:t>
            </a:r>
            <a:r>
              <a:rPr lang="en-US" sz="1400">
                <a:sym typeface="Wingdings" panose="05000000000000000000" pitchFamily="2" charset="2"/>
              </a:rPr>
              <a:t>)) and b(X(t</a:t>
            </a:r>
            <a:r>
              <a:rPr lang="en-US" sz="1400" baseline="-25000">
                <a:sym typeface="Wingdings" panose="05000000000000000000" pitchFamily="2" charset="2"/>
              </a:rPr>
              <a:t>j+0</a:t>
            </a:r>
            <a:r>
              <a:rPr lang="en-US" sz="1400">
                <a:sym typeface="Wingdings" panose="05000000000000000000" pitchFamily="2" charset="2"/>
              </a:rPr>
              <a:t>)) in terms of a(X(t</a:t>
            </a:r>
            <a:r>
              <a:rPr lang="en-US" sz="1400" baseline="-25000">
                <a:sym typeface="Wingdings" panose="05000000000000000000" pitchFamily="2" charset="2"/>
              </a:rPr>
              <a:t>j+1/2</a:t>
            </a:r>
            <a:r>
              <a:rPr lang="en-US" sz="1400">
                <a:sym typeface="Wingdings" panose="05000000000000000000" pitchFamily="2" charset="2"/>
              </a:rPr>
              <a:t>)) and b(X(t</a:t>
            </a:r>
            <a:r>
              <a:rPr lang="en-US" sz="1400" baseline="-25000">
                <a:sym typeface="Wingdings" panose="05000000000000000000" pitchFamily="2" charset="2"/>
              </a:rPr>
              <a:t>j+1/2</a:t>
            </a:r>
            <a:r>
              <a:rPr lang="en-US" sz="1400">
                <a:sym typeface="Wingdings" panose="05000000000000000000" pitchFamily="2" charset="2"/>
              </a:rPr>
              <a:t>)).  </a:t>
            </a:r>
            <a:endParaRPr lang="en-US" sz="1400"/>
          </a:p>
        </p:txBody>
      </p:sp>
      <p:graphicFrame>
        <p:nvGraphicFramePr>
          <p:cNvPr id="8" name="Object 7">
            <a:extLst>
              <a:ext uri="{FF2B5EF4-FFF2-40B4-BE49-F238E27FC236}">
                <a16:creationId xmlns:a16="http://schemas.microsoft.com/office/drawing/2014/main" id="{9CC933FD-1143-4535-8CBD-07AFD925F75E}"/>
              </a:ext>
            </a:extLst>
          </p:cNvPr>
          <p:cNvGraphicFramePr>
            <a:graphicFrameLocks noChangeAspect="1"/>
          </p:cNvGraphicFramePr>
          <p:nvPr>
            <p:extLst>
              <p:ext uri="{D42A27DB-BD31-4B8C-83A1-F6EECF244321}">
                <p14:modId xmlns:p14="http://schemas.microsoft.com/office/powerpoint/2010/main" val="4243908606"/>
              </p:ext>
            </p:extLst>
          </p:nvPr>
        </p:nvGraphicFramePr>
        <p:xfrm>
          <a:off x="288925" y="1888548"/>
          <a:ext cx="7146925" cy="482600"/>
        </p:xfrm>
        <a:graphic>
          <a:graphicData uri="http://schemas.openxmlformats.org/presentationml/2006/ole">
            <mc:AlternateContent xmlns:mc="http://schemas.openxmlformats.org/markup-compatibility/2006">
              <mc:Choice xmlns:v="urn:schemas-microsoft-com:vml" Requires="v">
                <p:oleObj name="Equation" r:id="rId2" imgW="5930900" imgH="355600" progId="Equation.DSMT4">
                  <p:embed/>
                </p:oleObj>
              </mc:Choice>
              <mc:Fallback>
                <p:oleObj name="Equation" r:id="rId2" imgW="5930900" imgH="355600" progId="Equation.DSMT4">
                  <p:embed/>
                  <p:pic>
                    <p:nvPicPr>
                      <p:cNvPr id="8" name="Object 7">
                        <a:extLst>
                          <a:ext uri="{FF2B5EF4-FFF2-40B4-BE49-F238E27FC236}">
                            <a16:creationId xmlns:a16="http://schemas.microsoft.com/office/drawing/2014/main" id="{9CC933FD-1143-4535-8CBD-07AFD925F7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25" y="1888548"/>
                        <a:ext cx="7146925" cy="482600"/>
                      </a:xfrm>
                      <a:prstGeom prst="rect">
                        <a:avLst/>
                      </a:prstGeom>
                      <a:solidFill>
                        <a:srgbClr val="FF6699">
                          <a:alpha val="26000"/>
                        </a:srgbClr>
                      </a:solidFill>
                    </p:spPr>
                  </p:pic>
                </p:oleObj>
              </mc:Fallback>
            </mc:AlternateContent>
          </a:graphicData>
        </a:graphic>
      </p:graphicFrame>
      <p:graphicFrame>
        <p:nvGraphicFramePr>
          <p:cNvPr id="3" name="Object 2">
            <a:extLst>
              <a:ext uri="{FF2B5EF4-FFF2-40B4-BE49-F238E27FC236}">
                <a16:creationId xmlns:a16="http://schemas.microsoft.com/office/drawing/2014/main" id="{3B09ABE7-2919-C054-E469-CD37981D5A82}"/>
              </a:ext>
            </a:extLst>
          </p:cNvPr>
          <p:cNvGraphicFramePr>
            <a:graphicFrameLocks noChangeAspect="1"/>
          </p:cNvGraphicFramePr>
          <p:nvPr>
            <p:extLst>
              <p:ext uri="{D42A27DB-BD31-4B8C-83A1-F6EECF244321}">
                <p14:modId xmlns:p14="http://schemas.microsoft.com/office/powerpoint/2010/main" val="2739766743"/>
              </p:ext>
            </p:extLst>
          </p:nvPr>
        </p:nvGraphicFramePr>
        <p:xfrm>
          <a:off x="288925" y="3735377"/>
          <a:ext cx="7283450" cy="1035989"/>
        </p:xfrm>
        <a:graphic>
          <a:graphicData uri="http://schemas.openxmlformats.org/presentationml/2006/ole">
            <mc:AlternateContent xmlns:mc="http://schemas.openxmlformats.org/markup-compatibility/2006">
              <mc:Choice xmlns:v="urn:schemas-microsoft-com:vml" Requires="v">
                <p:oleObj name="Equation" r:id="rId4" imgW="5502931" imgH="782320" progId="Equation.DSMT4">
                  <p:embed/>
                </p:oleObj>
              </mc:Choice>
              <mc:Fallback>
                <p:oleObj name="Equation" r:id="rId4" imgW="5502931" imgH="782320" progId="Equation.DSMT4">
                  <p:embed/>
                  <p:pic>
                    <p:nvPicPr>
                      <p:cNvPr id="0" name=""/>
                      <p:cNvPicPr/>
                      <p:nvPr/>
                    </p:nvPicPr>
                    <p:blipFill>
                      <a:blip r:embed="rId5"/>
                      <a:stretch>
                        <a:fillRect/>
                      </a:stretch>
                    </p:blipFill>
                    <p:spPr>
                      <a:xfrm>
                        <a:off x="288925" y="3735377"/>
                        <a:ext cx="7283450" cy="1035989"/>
                      </a:xfrm>
                      <a:prstGeom prst="rect">
                        <a:avLst/>
                      </a:prstGeom>
                    </p:spPr>
                  </p:pic>
                </p:oleObj>
              </mc:Fallback>
            </mc:AlternateContent>
          </a:graphicData>
        </a:graphic>
      </p:graphicFrame>
    </p:spTree>
    <p:extLst>
      <p:ext uri="{BB962C8B-B14F-4D97-AF65-F5344CB8AC3E}">
        <p14:creationId xmlns:p14="http://schemas.microsoft.com/office/powerpoint/2010/main" val="1270526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3" y="1076442"/>
            <a:ext cx="10713439" cy="584775"/>
          </a:xfrm>
          <a:prstGeom prst="rect">
            <a:avLst/>
          </a:prstGeom>
          <a:noFill/>
        </p:spPr>
        <p:txBody>
          <a:bodyPr wrap="square" rtlCol="0">
            <a:spAutoFit/>
          </a:bodyPr>
          <a:lstStyle/>
          <a:p>
            <a:r>
              <a:rPr lang="en-US" b="1"/>
              <a:t>Recursion Relation for X and for &lt;F(X)&gt;</a:t>
            </a:r>
          </a:p>
          <a:p>
            <a:r>
              <a:rPr lang="en-US" sz="1400"/>
              <a:t>Let’s say that our process is Markovian, basically, but allowing explicit time-dependence, interval dependence, like this:</a:t>
            </a:r>
            <a:endParaRPr lang="en-US" sz="1600"/>
          </a:p>
        </p:txBody>
      </p:sp>
      <p:graphicFrame>
        <p:nvGraphicFramePr>
          <p:cNvPr id="11" name="Object 10">
            <a:extLst>
              <a:ext uri="{FF2B5EF4-FFF2-40B4-BE49-F238E27FC236}">
                <a16:creationId xmlns:a16="http://schemas.microsoft.com/office/drawing/2014/main" id="{628C8CC5-CB41-4E47-8110-62C5056C76E3}"/>
              </a:ext>
            </a:extLst>
          </p:cNvPr>
          <p:cNvGraphicFramePr>
            <a:graphicFrameLocks noChangeAspect="1"/>
          </p:cNvGraphicFramePr>
          <p:nvPr>
            <p:extLst>
              <p:ext uri="{D42A27DB-BD31-4B8C-83A1-F6EECF244321}">
                <p14:modId xmlns:p14="http://schemas.microsoft.com/office/powerpoint/2010/main" val="3594651218"/>
              </p:ext>
            </p:extLst>
          </p:nvPr>
        </p:nvGraphicFramePr>
        <p:xfrm>
          <a:off x="280988" y="4130685"/>
          <a:ext cx="5114925" cy="612775"/>
        </p:xfrm>
        <a:graphic>
          <a:graphicData uri="http://schemas.openxmlformats.org/presentationml/2006/ole">
            <mc:AlternateContent xmlns:mc="http://schemas.openxmlformats.org/markup-compatibility/2006">
              <mc:Choice xmlns:v="urn:schemas-microsoft-com:vml" Requires="v">
                <p:oleObj name="Equation" r:id="rId3" imgW="3974760" imgH="469800" progId="Equation.DSMT4">
                  <p:embed/>
                </p:oleObj>
              </mc:Choice>
              <mc:Fallback>
                <p:oleObj name="Equation" r:id="rId3" imgW="3974760" imgH="469800" progId="Equation.DSMT4">
                  <p:embed/>
                  <p:pic>
                    <p:nvPicPr>
                      <p:cNvPr id="11" name="Object 10">
                        <a:extLst>
                          <a:ext uri="{FF2B5EF4-FFF2-40B4-BE49-F238E27FC236}">
                            <a16:creationId xmlns:a16="http://schemas.microsoft.com/office/drawing/2014/main" id="{628C8CC5-CB41-4E47-8110-62C5056C76E3}"/>
                          </a:ext>
                        </a:extLst>
                      </p:cNvPr>
                      <p:cNvPicPr>
                        <a:picLocks noChangeAspect="1" noChangeArrowheads="1"/>
                      </p:cNvPicPr>
                      <p:nvPr/>
                    </p:nvPicPr>
                    <p:blipFill>
                      <a:blip r:embed="rId4"/>
                      <a:srcRect/>
                      <a:stretch>
                        <a:fillRect/>
                      </a:stretch>
                    </p:blipFill>
                    <p:spPr bwMode="auto">
                      <a:xfrm>
                        <a:off x="280988" y="4130685"/>
                        <a:ext cx="5114925" cy="612775"/>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418E0485-21CD-4102-BC20-E734E7689EA1}"/>
              </a:ext>
            </a:extLst>
          </p:cNvPr>
          <p:cNvSpPr/>
          <p:nvPr/>
        </p:nvSpPr>
        <p:spPr>
          <a:xfrm>
            <a:off x="193373" y="2318297"/>
            <a:ext cx="11538853"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We may calculate the conditional probability distribution of increment </a:t>
            </a:r>
            <a:r>
              <a:rPr lang="en-US"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Times New Roman" panose="02020603050405020304" pitchFamily="18" charset="0"/>
              </a:rPr>
              <a:t>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This is given below, and note that 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and </a:t>
            </a:r>
            <a:r>
              <a:rPr lang="el-GR" sz="1400">
                <a:latin typeface="Calibri" panose="020F0502020204030204" pitchFamily="34" charset="0"/>
                <a:ea typeface="Calibri" panose="020F0502020204030204" pitchFamily="34" charset="0"/>
                <a:cs typeface="Times New Roman" panose="02020603050405020304" pitchFamily="18" charset="0"/>
              </a:rPr>
              <a:t>Δ</a:t>
            </a:r>
            <a:r>
              <a:rPr lang="en-US" sz="1400">
                <a:latin typeface="Calibri" panose="020F0502020204030204" pitchFamily="34" charset="0"/>
                <a:ea typeface="Calibri" panose="020F0502020204030204" pitchFamily="34" charset="0"/>
                <a:cs typeface="Times New Roman" panose="02020603050405020304" pitchFamily="18" charset="0"/>
              </a:rPr>
              <a:t>t will appear as free parameters:  </a:t>
            </a:r>
            <a:endParaRPr lang="en-US" sz="1400"/>
          </a:p>
        </p:txBody>
      </p:sp>
      <p:graphicFrame>
        <p:nvGraphicFramePr>
          <p:cNvPr id="14" name="Object 13">
            <a:extLst>
              <a:ext uri="{FF2B5EF4-FFF2-40B4-BE49-F238E27FC236}">
                <a16:creationId xmlns:a16="http://schemas.microsoft.com/office/drawing/2014/main" id="{CB420ED2-82EC-4EAD-840B-B44A5260050D}"/>
              </a:ext>
            </a:extLst>
          </p:cNvPr>
          <p:cNvGraphicFramePr>
            <a:graphicFrameLocks noChangeAspect="1"/>
          </p:cNvGraphicFramePr>
          <p:nvPr>
            <p:extLst>
              <p:ext uri="{D42A27DB-BD31-4B8C-83A1-F6EECF244321}">
                <p14:modId xmlns:p14="http://schemas.microsoft.com/office/powerpoint/2010/main" val="3961072399"/>
              </p:ext>
            </p:extLst>
          </p:nvPr>
        </p:nvGraphicFramePr>
        <p:xfrm>
          <a:off x="280988" y="3016151"/>
          <a:ext cx="6142037" cy="377825"/>
        </p:xfrm>
        <a:graphic>
          <a:graphicData uri="http://schemas.openxmlformats.org/presentationml/2006/ole">
            <mc:AlternateContent xmlns:mc="http://schemas.openxmlformats.org/markup-compatibility/2006">
              <mc:Choice xmlns:v="urn:schemas-microsoft-com:vml" Requires="v">
                <p:oleObj name="Equation" r:id="rId5" imgW="5155920" imgH="279360" progId="Equation.DSMT4">
                  <p:embed/>
                </p:oleObj>
              </mc:Choice>
              <mc:Fallback>
                <p:oleObj name="Equation" r:id="rId5" imgW="5155920" imgH="279360" progId="Equation.DSMT4">
                  <p:embed/>
                  <p:pic>
                    <p:nvPicPr>
                      <p:cNvPr id="14" name="Object 13">
                        <a:extLst>
                          <a:ext uri="{FF2B5EF4-FFF2-40B4-BE49-F238E27FC236}">
                            <a16:creationId xmlns:a16="http://schemas.microsoft.com/office/drawing/2014/main" id="{CB420ED2-82EC-4EAD-840B-B44A5260050D}"/>
                          </a:ext>
                        </a:extLst>
                      </p:cNvPr>
                      <p:cNvPicPr>
                        <a:picLocks noChangeAspect="1" noChangeArrowheads="1"/>
                      </p:cNvPicPr>
                      <p:nvPr/>
                    </p:nvPicPr>
                    <p:blipFill>
                      <a:blip r:embed="rId6"/>
                      <a:srcRect/>
                      <a:stretch>
                        <a:fillRect/>
                      </a:stretch>
                    </p:blipFill>
                    <p:spPr bwMode="auto">
                      <a:xfrm>
                        <a:off x="280988" y="3016151"/>
                        <a:ext cx="6142037" cy="377825"/>
                      </a:xfrm>
                      <a:prstGeom prst="rect">
                        <a:avLst/>
                      </a:prstGeom>
                      <a:noFill/>
                    </p:spPr>
                  </p:pic>
                </p:oleObj>
              </mc:Fallback>
            </mc:AlternateContent>
          </a:graphicData>
        </a:graphic>
      </p:graphicFrame>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8">
            <a:extLst>
              <a:ext uri="{FF2B5EF4-FFF2-40B4-BE49-F238E27FC236}">
                <a16:creationId xmlns:a16="http://schemas.microsoft.com/office/drawing/2014/main" id="{08CF97DA-1115-4D14-B90B-283C3F0CDA31}"/>
              </a:ext>
            </a:extLst>
          </p:cNvPr>
          <p:cNvSpPr/>
          <p:nvPr/>
        </p:nvSpPr>
        <p:spPr>
          <a:xfrm>
            <a:off x="193373" y="3529499"/>
            <a:ext cx="11118792" cy="523220"/>
          </a:xfrm>
          <a:prstGeom prst="rect">
            <a:avLst/>
          </a:prstGeom>
        </p:spPr>
        <p:txBody>
          <a:bodyPr wrap="square">
            <a:spAutoFit/>
          </a:bodyPr>
          <a:lstStyle/>
          <a:p>
            <a:r>
              <a:rPr lang="en-US" sz="1400"/>
              <a:t>Also should mention that W may be complex valued, and so the measure would have to include both real/imaginary parts.   The probability distribution of X(t</a:t>
            </a:r>
            <a:r>
              <a:rPr lang="en-US" sz="1400" baseline="-25000"/>
              <a:t>m</a:t>
            </a:r>
            <a:r>
              <a:rPr lang="en-US" sz="1400"/>
              <a:t>) itself would be given by:</a:t>
            </a:r>
          </a:p>
        </p:txBody>
      </p:sp>
      <p:graphicFrame>
        <p:nvGraphicFramePr>
          <p:cNvPr id="16" name="Object 15">
            <a:extLst>
              <a:ext uri="{FF2B5EF4-FFF2-40B4-BE49-F238E27FC236}">
                <a16:creationId xmlns:a16="http://schemas.microsoft.com/office/drawing/2014/main" id="{C25B41AF-D643-4E2E-93B1-92DCA24F586F}"/>
              </a:ext>
            </a:extLst>
          </p:cNvPr>
          <p:cNvGraphicFramePr>
            <a:graphicFrameLocks noChangeAspect="1"/>
          </p:cNvGraphicFramePr>
          <p:nvPr>
            <p:extLst>
              <p:ext uri="{D42A27DB-BD31-4B8C-83A1-F6EECF244321}">
                <p14:modId xmlns:p14="http://schemas.microsoft.com/office/powerpoint/2010/main" val="2562283654"/>
              </p:ext>
            </p:extLst>
          </p:nvPr>
        </p:nvGraphicFramePr>
        <p:xfrm>
          <a:off x="266700" y="1853689"/>
          <a:ext cx="5864225" cy="304800"/>
        </p:xfrm>
        <a:graphic>
          <a:graphicData uri="http://schemas.openxmlformats.org/presentationml/2006/ole">
            <mc:AlternateContent xmlns:mc="http://schemas.openxmlformats.org/markup-compatibility/2006">
              <mc:Choice xmlns:v="urn:schemas-microsoft-com:vml" Requires="v">
                <p:oleObj name="Equation" r:id="rId7" imgW="4381200" imgH="228600" progId="Equation.DSMT4">
                  <p:embed/>
                </p:oleObj>
              </mc:Choice>
              <mc:Fallback>
                <p:oleObj name="Equation" r:id="rId7" imgW="4381200" imgH="228600" progId="Equation.DSMT4">
                  <p:embed/>
                  <p:pic>
                    <p:nvPicPr>
                      <p:cNvPr id="33" name="Object 32">
                        <a:extLst>
                          <a:ext uri="{FF2B5EF4-FFF2-40B4-BE49-F238E27FC236}">
                            <a16:creationId xmlns:a16="http://schemas.microsoft.com/office/drawing/2014/main" id="{EB97A578-EF8F-4007-9AD1-C00E1A3181A7}"/>
                          </a:ext>
                        </a:extLst>
                      </p:cNvPr>
                      <p:cNvPicPr/>
                      <p:nvPr/>
                    </p:nvPicPr>
                    <p:blipFill>
                      <a:blip r:embed="rId8"/>
                      <a:stretch>
                        <a:fillRect/>
                      </a:stretch>
                    </p:blipFill>
                    <p:spPr>
                      <a:xfrm>
                        <a:off x="266700" y="1853689"/>
                        <a:ext cx="5864225" cy="304800"/>
                      </a:xfrm>
                      <a:prstGeom prst="rect">
                        <a:avLst/>
                      </a:prstGeom>
                      <a:solidFill>
                        <a:srgbClr val="CCFFCC"/>
                      </a:solidFill>
                    </p:spPr>
                  </p:pic>
                </p:oleObj>
              </mc:Fallback>
            </mc:AlternateContent>
          </a:graphicData>
        </a:graphic>
      </p:graphicFrame>
      <p:sp>
        <p:nvSpPr>
          <p:cNvPr id="26" name="Rectangle 25">
            <a:extLst>
              <a:ext uri="{FF2B5EF4-FFF2-40B4-BE49-F238E27FC236}">
                <a16:creationId xmlns:a16="http://schemas.microsoft.com/office/drawing/2014/main" id="{0B045039-2844-4CC3-B271-A25FAD26E3C8}"/>
              </a:ext>
            </a:extLst>
          </p:cNvPr>
          <p:cNvSpPr/>
          <p:nvPr/>
        </p:nvSpPr>
        <p:spPr>
          <a:xfrm>
            <a:off x="249934" y="4801465"/>
            <a:ext cx="11389615" cy="307777"/>
          </a:xfrm>
          <a:prstGeom prst="rect">
            <a:avLst/>
          </a:prstGeom>
        </p:spPr>
        <p:txBody>
          <a:bodyPr wrap="square">
            <a:spAutoFit/>
          </a:bodyPr>
          <a:lstStyle/>
          <a:p>
            <a:r>
              <a:rPr lang="en-US" sz="1400"/>
              <a:t>where f is the formula for X(t</a:t>
            </a:r>
            <a:r>
              <a:rPr lang="en-US" sz="1400" baseline="-25000"/>
              <a:t>m</a:t>
            </a:r>
            <a:r>
              <a:rPr lang="en-US" sz="1400"/>
              <a:t>) in terms of all the other W(t</a:t>
            </a:r>
            <a:r>
              <a:rPr lang="en-US" sz="1400" baseline="-25000"/>
              <a:t>j</a:t>
            </a:r>
            <a:r>
              <a:rPr lang="en-US" sz="1400"/>
              <a:t>’s), whatever that may be.  Now the average of any function F(X(t</a:t>
            </a:r>
            <a:r>
              <a:rPr lang="en-US" sz="1400" baseline="-25000"/>
              <a:t>m</a:t>
            </a:r>
            <a:r>
              <a:rPr lang="en-US" sz="1400"/>
              <a:t>)) can be written as follows:</a:t>
            </a:r>
          </a:p>
        </p:txBody>
      </p:sp>
      <p:graphicFrame>
        <p:nvGraphicFramePr>
          <p:cNvPr id="28" name="Object 27">
            <a:extLst>
              <a:ext uri="{FF2B5EF4-FFF2-40B4-BE49-F238E27FC236}">
                <a16:creationId xmlns:a16="http://schemas.microsoft.com/office/drawing/2014/main" id="{44E202D0-4F2D-487E-9150-72D174A4D187}"/>
              </a:ext>
            </a:extLst>
          </p:cNvPr>
          <p:cNvGraphicFramePr>
            <a:graphicFrameLocks noChangeAspect="1"/>
          </p:cNvGraphicFramePr>
          <p:nvPr>
            <p:extLst>
              <p:ext uri="{D42A27DB-BD31-4B8C-83A1-F6EECF244321}">
                <p14:modId xmlns:p14="http://schemas.microsoft.com/office/powerpoint/2010/main" val="522299021"/>
              </p:ext>
            </p:extLst>
          </p:nvPr>
        </p:nvGraphicFramePr>
        <p:xfrm>
          <a:off x="294981" y="5279926"/>
          <a:ext cx="6430081" cy="343821"/>
        </p:xfrm>
        <a:graphic>
          <a:graphicData uri="http://schemas.openxmlformats.org/presentationml/2006/ole">
            <mc:AlternateContent xmlns:mc="http://schemas.openxmlformats.org/markup-compatibility/2006">
              <mc:Choice xmlns:v="urn:schemas-microsoft-com:vml" Requires="v">
                <p:oleObj name="Equation" r:id="rId9" imgW="4800600" imgH="279360" progId="Equation.DSMT4">
                  <p:embed/>
                </p:oleObj>
              </mc:Choice>
              <mc:Fallback>
                <p:oleObj name="Equation" r:id="rId9" imgW="4800600" imgH="279360" progId="Equation.DSMT4">
                  <p:embed/>
                  <p:pic>
                    <p:nvPicPr>
                      <p:cNvPr id="10" name="Object 9">
                        <a:extLst>
                          <a:ext uri="{FF2B5EF4-FFF2-40B4-BE49-F238E27FC236}">
                            <a16:creationId xmlns:a16="http://schemas.microsoft.com/office/drawing/2014/main" id="{3F8B91EE-8BAF-47BA-9075-95F4C4FFB5DB}"/>
                          </a:ext>
                        </a:extLst>
                      </p:cNvPr>
                      <p:cNvPicPr>
                        <a:picLocks noChangeAspect="1" noChangeArrowheads="1"/>
                      </p:cNvPicPr>
                      <p:nvPr/>
                    </p:nvPicPr>
                    <p:blipFill>
                      <a:blip r:embed="rId10"/>
                      <a:srcRect/>
                      <a:stretch>
                        <a:fillRect/>
                      </a:stretch>
                    </p:blipFill>
                    <p:spPr bwMode="auto">
                      <a:xfrm>
                        <a:off x="294981" y="5279926"/>
                        <a:ext cx="6430081" cy="34382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872200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76279"/>
            <a:ext cx="5747208" cy="602742"/>
          </a:xfrm>
        </p:spPr>
        <p:txBody>
          <a:bodyPr/>
          <a:lstStyle/>
          <a:p>
            <a:r>
              <a:rPr lang="en-US" sz="3600" b="1" u="sng">
                <a:latin typeface="+mn-lt"/>
              </a:rPr>
              <a:t>Ornstein-Uhlenbeck Process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2" y="788370"/>
            <a:ext cx="6321727" cy="369332"/>
          </a:xfrm>
          <a:prstGeom prst="rect">
            <a:avLst/>
          </a:prstGeom>
          <a:noFill/>
        </p:spPr>
        <p:txBody>
          <a:bodyPr wrap="square" rtlCol="0">
            <a:spAutoFit/>
          </a:bodyPr>
          <a:lstStyle/>
          <a:p>
            <a:r>
              <a:rPr lang="en-US" b="1"/>
              <a:t>Fundamental Theorem of OU Calculus (Differential Form)</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CFC3DEAC-5342-4544-BD06-E24292061591}"/>
              </a:ext>
            </a:extLst>
          </p:cNvPr>
          <p:cNvSpPr txBox="1"/>
          <p:nvPr/>
        </p:nvSpPr>
        <p:spPr>
          <a:xfrm>
            <a:off x="193373" y="1090719"/>
            <a:ext cx="9817402" cy="523220"/>
          </a:xfrm>
          <a:prstGeom prst="rect">
            <a:avLst/>
          </a:prstGeom>
          <a:noFill/>
        </p:spPr>
        <p:txBody>
          <a:bodyPr wrap="square" rtlCol="0">
            <a:spAutoFit/>
          </a:bodyPr>
          <a:lstStyle/>
          <a:p>
            <a:r>
              <a:rPr lang="en-US" sz="1400"/>
              <a:t>As before, let’s start by considering some function F(X(t)), and its evolution, sans averaging at the moment.  To proceed, we’ll expand it out to roughly first order in dt.</a:t>
            </a:r>
          </a:p>
        </p:txBody>
      </p:sp>
      <p:graphicFrame>
        <p:nvGraphicFramePr>
          <p:cNvPr id="14" name="Object 13">
            <a:extLst>
              <a:ext uri="{FF2B5EF4-FFF2-40B4-BE49-F238E27FC236}">
                <a16:creationId xmlns:a16="http://schemas.microsoft.com/office/drawing/2014/main" id="{77D2056A-CA8A-41F4-8033-C76345B53EDB}"/>
              </a:ext>
            </a:extLst>
          </p:cNvPr>
          <p:cNvGraphicFramePr>
            <a:graphicFrameLocks noChangeAspect="1"/>
          </p:cNvGraphicFramePr>
          <p:nvPr>
            <p:extLst>
              <p:ext uri="{D42A27DB-BD31-4B8C-83A1-F6EECF244321}">
                <p14:modId xmlns:p14="http://schemas.microsoft.com/office/powerpoint/2010/main" val="4151169350"/>
              </p:ext>
            </p:extLst>
          </p:nvPr>
        </p:nvGraphicFramePr>
        <p:xfrm>
          <a:off x="251020" y="1698931"/>
          <a:ext cx="7089775" cy="623887"/>
        </p:xfrm>
        <a:graphic>
          <a:graphicData uri="http://schemas.openxmlformats.org/presentationml/2006/ole">
            <mc:AlternateContent xmlns:mc="http://schemas.openxmlformats.org/markup-compatibility/2006">
              <mc:Choice xmlns:v="urn:schemas-microsoft-com:vml" Requires="v">
                <p:oleObj name="Equation" r:id="rId2" imgW="5219640" imgH="482400" progId="Equation.DSMT4">
                  <p:embed/>
                </p:oleObj>
              </mc:Choice>
              <mc:Fallback>
                <p:oleObj name="Equation" r:id="rId2" imgW="5219640" imgH="482400" progId="Equation.DSMT4">
                  <p:embed/>
                  <p:pic>
                    <p:nvPicPr>
                      <p:cNvPr id="14" name="Object 13">
                        <a:extLst>
                          <a:ext uri="{FF2B5EF4-FFF2-40B4-BE49-F238E27FC236}">
                            <a16:creationId xmlns:a16="http://schemas.microsoft.com/office/drawing/2014/main" id="{77D2056A-CA8A-41F4-8033-C76345B53EDB}"/>
                          </a:ext>
                        </a:extLst>
                      </p:cNvPr>
                      <p:cNvPicPr>
                        <a:picLocks noChangeAspect="1" noChangeArrowheads="1"/>
                      </p:cNvPicPr>
                      <p:nvPr/>
                    </p:nvPicPr>
                    <p:blipFill>
                      <a:blip r:embed="rId3"/>
                      <a:srcRect/>
                      <a:stretch>
                        <a:fillRect/>
                      </a:stretch>
                    </p:blipFill>
                    <p:spPr bwMode="auto">
                      <a:xfrm>
                        <a:off x="251020" y="1698931"/>
                        <a:ext cx="7089775" cy="62388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185FB65D-5C75-49E8-9A38-5224088B4B80}"/>
              </a:ext>
            </a:extLst>
          </p:cNvPr>
          <p:cNvGraphicFramePr>
            <a:graphicFrameLocks noChangeAspect="1"/>
          </p:cNvGraphicFramePr>
          <p:nvPr>
            <p:extLst>
              <p:ext uri="{D42A27DB-BD31-4B8C-83A1-F6EECF244321}">
                <p14:modId xmlns:p14="http://schemas.microsoft.com/office/powerpoint/2010/main" val="3990226264"/>
              </p:ext>
            </p:extLst>
          </p:nvPr>
        </p:nvGraphicFramePr>
        <p:xfrm>
          <a:off x="260545" y="3086985"/>
          <a:ext cx="11469688" cy="1200150"/>
        </p:xfrm>
        <a:graphic>
          <a:graphicData uri="http://schemas.openxmlformats.org/presentationml/2006/ole">
            <mc:AlternateContent xmlns:mc="http://schemas.openxmlformats.org/markup-compatibility/2006">
              <mc:Choice xmlns:v="urn:schemas-microsoft-com:vml" Requires="v">
                <p:oleObj name="Equation" r:id="rId4" imgW="8038800" imgH="965160" progId="Equation.DSMT4">
                  <p:embed/>
                </p:oleObj>
              </mc:Choice>
              <mc:Fallback>
                <p:oleObj name="Equation" r:id="rId4" imgW="8038800" imgH="965160" progId="Equation.DSMT4">
                  <p:embed/>
                  <p:pic>
                    <p:nvPicPr>
                      <p:cNvPr id="19" name="Object 18">
                        <a:extLst>
                          <a:ext uri="{FF2B5EF4-FFF2-40B4-BE49-F238E27FC236}">
                            <a16:creationId xmlns:a16="http://schemas.microsoft.com/office/drawing/2014/main" id="{185FB65D-5C75-49E8-9A38-5224088B4B80}"/>
                          </a:ext>
                        </a:extLst>
                      </p:cNvPr>
                      <p:cNvPicPr>
                        <a:picLocks noChangeAspect="1" noChangeArrowheads="1"/>
                      </p:cNvPicPr>
                      <p:nvPr/>
                    </p:nvPicPr>
                    <p:blipFill>
                      <a:blip r:embed="rId5"/>
                      <a:srcRect/>
                      <a:stretch>
                        <a:fillRect/>
                      </a:stretch>
                    </p:blipFill>
                    <p:spPr bwMode="auto">
                      <a:xfrm>
                        <a:off x="260545" y="3086985"/>
                        <a:ext cx="11469688" cy="12001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E72C5E50-AD52-460E-97A9-9391F2232165}"/>
              </a:ext>
            </a:extLst>
          </p:cNvPr>
          <p:cNvSpPr txBox="1"/>
          <p:nvPr/>
        </p:nvSpPr>
        <p:spPr>
          <a:xfrm>
            <a:off x="193373" y="2430649"/>
            <a:ext cx="11062198" cy="523220"/>
          </a:xfrm>
          <a:prstGeom prst="rect">
            <a:avLst/>
          </a:prstGeom>
          <a:noFill/>
        </p:spPr>
        <p:txBody>
          <a:bodyPr wrap="square" rtlCol="0">
            <a:spAutoFit/>
          </a:bodyPr>
          <a:lstStyle/>
          <a:p>
            <a:r>
              <a:rPr lang="en-US" sz="1400"/>
              <a:t>Now the dX term is problematic because the X’s in F are evaluated at t</a:t>
            </a:r>
            <a:r>
              <a:rPr lang="en-US" sz="1400" baseline="-25000"/>
              <a:t>m</a:t>
            </a:r>
            <a:r>
              <a:rPr lang="en-US" sz="1400"/>
              <a:t>, while those in dX are evaluated at t</a:t>
            </a:r>
            <a:r>
              <a:rPr lang="en-US" sz="1400" baseline="-25000"/>
              <a:t>m+</a:t>
            </a:r>
            <a:r>
              <a:rPr lang="el-GR" sz="1400" baseline="-25000"/>
              <a:t>λ</a:t>
            </a:r>
            <a:r>
              <a:rPr lang="en-US" sz="1400"/>
              <a:t>.  Let’s massage everything into the t</a:t>
            </a:r>
            <a:r>
              <a:rPr lang="en-US" sz="1400" baseline="-25000"/>
              <a:t>m+</a:t>
            </a:r>
            <a:r>
              <a:rPr lang="el-GR" sz="1400" baseline="-25000">
                <a:latin typeface="Calibri" panose="020F0502020204030204" pitchFamily="34" charset="0"/>
                <a:cs typeface="Calibri" panose="020F0502020204030204" pitchFamily="34" charset="0"/>
              </a:rPr>
              <a:t>λ</a:t>
            </a:r>
            <a:r>
              <a:rPr lang="en-US" sz="1400"/>
              <a:t> time.  For the first term we do this by expressing it as a Taylor series about that time, and only keeping terms out to dt.</a:t>
            </a:r>
            <a:endParaRPr lang="en-US"/>
          </a:p>
        </p:txBody>
      </p:sp>
      <p:sp>
        <p:nvSpPr>
          <p:cNvPr id="21" name="Rectangle 20">
            <a:extLst>
              <a:ext uri="{FF2B5EF4-FFF2-40B4-BE49-F238E27FC236}">
                <a16:creationId xmlns:a16="http://schemas.microsoft.com/office/drawing/2014/main" id="{E0E45205-6349-4F26-B2D4-B8A2F445CB86}"/>
              </a:ext>
            </a:extLst>
          </p:cNvPr>
          <p:cNvSpPr/>
          <p:nvPr/>
        </p:nvSpPr>
        <p:spPr>
          <a:xfrm>
            <a:off x="221653" y="4394417"/>
            <a:ext cx="11759814"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One could demur with respect to the time we evaluated </a:t>
            </a:r>
            <a:r>
              <a:rPr lang="en-US" sz="1400" i="1">
                <a:latin typeface="Calibri" panose="020F0502020204030204" pitchFamily="34" charset="0"/>
                <a:ea typeface="Calibri" panose="020F0502020204030204" pitchFamily="34" charset="0"/>
                <a:cs typeface="Times New Roman" panose="02020603050405020304" pitchFamily="18" charset="0"/>
              </a:rPr>
              <a:t>b</a:t>
            </a:r>
            <a:r>
              <a:rPr lang="en-US" sz="1400">
                <a:latin typeface="Calibri" panose="020F0502020204030204" pitchFamily="34" charset="0"/>
                <a:ea typeface="Calibri" panose="020F0502020204030204" pitchFamily="34" charset="0"/>
                <a:cs typeface="Times New Roman" panose="02020603050405020304" pitchFamily="18" charset="0"/>
              </a:rPr>
              <a:t> in the [X</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X</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Calibri" panose="020F0502020204030204" pitchFamily="34" charset="0"/>
              </a:rPr>
              <a:t>λ</a:t>
            </a:r>
            <a:r>
              <a:rPr lang="en-US" sz="1400">
                <a:latin typeface="Calibri" panose="020F0502020204030204" pitchFamily="34" charset="0"/>
                <a:ea typeface="Calibri" panose="020F0502020204030204" pitchFamily="34" charset="0"/>
                <a:cs typeface="Times New Roman" panose="02020603050405020304" pitchFamily="18" charset="0"/>
              </a:rPr>
              <a:t>)] term, but any choice of t within the interval (t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a:t>
            </a:r>
            <a:r>
              <a:rPr lang="en-US" sz="1400" baseline="-25000">
                <a:latin typeface="Calibri" panose="020F0502020204030204" pitchFamily="34" charset="0"/>
                <a:ea typeface="Calibri" panose="020F0502020204030204" pitchFamily="34" charset="0"/>
                <a:cs typeface="Times New Roman" panose="02020603050405020304" pitchFamily="18" charset="0"/>
              </a:rPr>
              <a:t>m+1</a:t>
            </a:r>
            <a:r>
              <a:rPr lang="en-US" sz="1400">
                <a:latin typeface="Calibri" panose="020F0502020204030204" pitchFamily="34" charset="0"/>
                <a:ea typeface="Calibri" panose="020F0502020204030204" pitchFamily="34" charset="0"/>
                <a:cs typeface="Times New Roman" panose="02020603050405020304" pitchFamily="18" charset="0"/>
              </a:rPr>
              <a:t>) would’ve been equivalent to any other, up to our desired order.  Now turns out we can replace the product of W’s with their average in the small </a:t>
            </a:r>
            <a:r>
              <a:rPr lang="en-US" sz="1400">
                <a:latin typeface="Calibri" panose="020F0502020204030204" pitchFamily="34" charset="0"/>
                <a:ea typeface="Calibri" panose="020F0502020204030204" pitchFamily="34" charset="0"/>
                <a:cs typeface="Calibri" panose="020F0502020204030204" pitchFamily="34" charset="0"/>
              </a:rPr>
              <a:t>d</a:t>
            </a:r>
            <a:r>
              <a:rPr lang="en-US" sz="1400">
                <a:latin typeface="Calibri" panose="020F0502020204030204" pitchFamily="34" charset="0"/>
                <a:ea typeface="Calibri" panose="020F0502020204030204" pitchFamily="34" charset="0"/>
                <a:cs typeface="Times New Roman" panose="02020603050405020304" pitchFamily="18" charset="0"/>
              </a:rPr>
              <a:t>t limit.  Heuristically, this is because higher moments of that term are O(</a:t>
            </a:r>
            <a:r>
              <a:rPr lang="en-US" sz="1400">
                <a:latin typeface="Calibri" panose="020F0502020204030204" pitchFamily="34" charset="0"/>
                <a:ea typeface="Calibri" panose="020F0502020204030204" pitchFamily="34" charset="0"/>
                <a:cs typeface="Calibri" panose="020F0502020204030204" pitchFamily="34" charset="0"/>
              </a:rPr>
              <a:t>d</a:t>
            </a:r>
            <a:r>
              <a:rPr lang="en-US" sz="1400">
                <a:latin typeface="Calibri" panose="020F0502020204030204" pitchFamily="34" charset="0"/>
                <a:ea typeface="Calibri" panose="020F0502020204030204" pitchFamily="34" charset="0"/>
                <a:cs typeface="Times New Roman" panose="02020603050405020304" pitchFamily="18" charset="0"/>
              </a:rPr>
              <a:t>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(but really, this must be proved by placing the derivative within the context of integration).  Perhaps this only happens for white noise then?</a:t>
            </a:r>
          </a:p>
        </p:txBody>
      </p:sp>
      <p:graphicFrame>
        <p:nvGraphicFramePr>
          <p:cNvPr id="23" name="Object 22">
            <a:extLst>
              <a:ext uri="{FF2B5EF4-FFF2-40B4-BE49-F238E27FC236}">
                <a16:creationId xmlns:a16="http://schemas.microsoft.com/office/drawing/2014/main" id="{F50BF803-72B8-4DDC-AB21-90F8D1DD1BB5}"/>
              </a:ext>
            </a:extLst>
          </p:cNvPr>
          <p:cNvGraphicFramePr>
            <a:graphicFrameLocks noChangeAspect="1"/>
          </p:cNvGraphicFramePr>
          <p:nvPr>
            <p:extLst>
              <p:ext uri="{D42A27DB-BD31-4B8C-83A1-F6EECF244321}">
                <p14:modId xmlns:p14="http://schemas.microsoft.com/office/powerpoint/2010/main" val="2771288538"/>
              </p:ext>
            </p:extLst>
          </p:nvPr>
        </p:nvGraphicFramePr>
        <p:xfrm>
          <a:off x="202799" y="5500924"/>
          <a:ext cx="9422784" cy="386539"/>
        </p:xfrm>
        <a:graphic>
          <a:graphicData uri="http://schemas.openxmlformats.org/presentationml/2006/ole">
            <mc:AlternateContent xmlns:mc="http://schemas.openxmlformats.org/markup-compatibility/2006">
              <mc:Choice xmlns:v="urn:schemas-microsoft-com:vml" Requires="v">
                <p:oleObj name="Equation" r:id="rId6" imgW="6184800" imgH="279360" progId="Equation.DSMT4">
                  <p:embed/>
                </p:oleObj>
              </mc:Choice>
              <mc:Fallback>
                <p:oleObj name="Equation" r:id="rId6" imgW="6184800" imgH="279360" progId="Equation.DSMT4">
                  <p:embed/>
                  <p:pic>
                    <p:nvPicPr>
                      <p:cNvPr id="23" name="Object 22">
                        <a:extLst>
                          <a:ext uri="{FF2B5EF4-FFF2-40B4-BE49-F238E27FC236}">
                            <a16:creationId xmlns:a16="http://schemas.microsoft.com/office/drawing/2014/main" id="{F50BF803-72B8-4DDC-AB21-90F8D1DD1BB5}"/>
                          </a:ext>
                        </a:extLst>
                      </p:cNvPr>
                      <p:cNvPicPr>
                        <a:picLocks noChangeAspect="1" noChangeArrowheads="1"/>
                      </p:cNvPicPr>
                      <p:nvPr/>
                    </p:nvPicPr>
                    <p:blipFill>
                      <a:blip r:embed="rId7"/>
                      <a:srcRect/>
                      <a:stretch>
                        <a:fillRect/>
                      </a:stretch>
                    </p:blipFill>
                    <p:spPr bwMode="auto">
                      <a:xfrm>
                        <a:off x="202799" y="5500924"/>
                        <a:ext cx="9422784" cy="386539"/>
                      </a:xfrm>
                      <a:prstGeom prst="rect">
                        <a:avLst/>
                      </a:prstGeom>
                      <a:noFill/>
                    </p:spPr>
                  </p:pic>
                </p:oleObj>
              </mc:Fallback>
            </mc:AlternateContent>
          </a:graphicData>
        </a:graphic>
      </p:graphicFrame>
    </p:spTree>
    <p:extLst>
      <p:ext uri="{BB962C8B-B14F-4D97-AF65-F5344CB8AC3E}">
        <p14:creationId xmlns:p14="http://schemas.microsoft.com/office/powerpoint/2010/main" val="1634322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7004B2A-E5D6-4126-8B94-9502DC4B6F6B}"/>
              </a:ext>
            </a:extLst>
          </p:cNvPr>
          <p:cNvSpPr txBox="1"/>
          <p:nvPr/>
        </p:nvSpPr>
        <p:spPr>
          <a:xfrm>
            <a:off x="193373" y="930324"/>
            <a:ext cx="6188377" cy="369332"/>
          </a:xfrm>
          <a:prstGeom prst="rect">
            <a:avLst/>
          </a:prstGeom>
          <a:noFill/>
        </p:spPr>
        <p:txBody>
          <a:bodyPr wrap="square" rtlCol="0">
            <a:spAutoFit/>
          </a:bodyPr>
          <a:lstStyle/>
          <a:p>
            <a:r>
              <a:rPr lang="en-US" b="1"/>
              <a:t>Fundamental Theorem of OU Calculus (Differential Form)</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12228" y="1253787"/>
            <a:ext cx="10277476" cy="523220"/>
          </a:xfrm>
          <a:prstGeom prst="rect">
            <a:avLst/>
          </a:prstGeom>
        </p:spPr>
        <p:txBody>
          <a:bodyPr wrap="square">
            <a:spAutoFit/>
          </a:bodyPr>
          <a:lstStyle/>
          <a:p>
            <a:r>
              <a:rPr lang="en-US" sz="1400"/>
              <a:t>In dF’s last term, we may switch </a:t>
            </a:r>
            <a:r>
              <a:rPr lang="en-US" sz="1400" b="1"/>
              <a:t>X</a:t>
            </a:r>
            <a:r>
              <a:rPr lang="en-US" sz="1400"/>
              <a:t>(t</a:t>
            </a:r>
            <a:r>
              <a:rPr lang="en-US" sz="1400" baseline="-25000"/>
              <a:t>m</a:t>
            </a:r>
            <a:r>
              <a:rPr lang="en-US" sz="1400"/>
              <a:t>) → </a:t>
            </a:r>
            <a:r>
              <a:rPr lang="en-US" sz="1400" b="1"/>
              <a:t>X</a:t>
            </a:r>
            <a:r>
              <a:rPr lang="en-US" sz="1400"/>
              <a:t>(t</a:t>
            </a:r>
            <a:r>
              <a:rPr lang="en-US" sz="1400" baseline="-25000"/>
              <a:t>m+λ</a:t>
            </a:r>
            <a:r>
              <a:rPr lang="en-US" sz="1400"/>
              <a:t>) because the difference doesn’t matter in that term up to our desired order.  Then expanding the d</a:t>
            </a:r>
            <a:r>
              <a:rPr lang="en-US" sz="1400" b="1"/>
              <a:t>X</a:t>
            </a:r>
            <a:r>
              <a:rPr lang="en-US" sz="1400"/>
              <a:t>’s and keeping only the appropriate order terms we have:</a:t>
            </a:r>
          </a:p>
        </p:txBody>
      </p:sp>
      <p:graphicFrame>
        <p:nvGraphicFramePr>
          <p:cNvPr id="4" name="Object 3">
            <a:extLst>
              <a:ext uri="{FF2B5EF4-FFF2-40B4-BE49-F238E27FC236}">
                <a16:creationId xmlns:a16="http://schemas.microsoft.com/office/drawing/2014/main" id="{1AF6E7E2-9A9B-44E7-AD7E-B5C1057BD041}"/>
              </a:ext>
            </a:extLst>
          </p:cNvPr>
          <p:cNvGraphicFramePr>
            <a:graphicFrameLocks noChangeAspect="1"/>
          </p:cNvGraphicFramePr>
          <p:nvPr>
            <p:extLst>
              <p:ext uri="{D42A27DB-BD31-4B8C-83A1-F6EECF244321}">
                <p14:modId xmlns:p14="http://schemas.microsoft.com/office/powerpoint/2010/main" val="3020690196"/>
              </p:ext>
            </p:extLst>
          </p:nvPr>
        </p:nvGraphicFramePr>
        <p:xfrm>
          <a:off x="301658" y="1890724"/>
          <a:ext cx="8832916" cy="609167"/>
        </p:xfrm>
        <a:graphic>
          <a:graphicData uri="http://schemas.openxmlformats.org/presentationml/2006/ole">
            <mc:AlternateContent xmlns:mc="http://schemas.openxmlformats.org/markup-compatibility/2006">
              <mc:Choice xmlns:v="urn:schemas-microsoft-com:vml" Requires="v">
                <p:oleObj name="Equation" r:id="rId2" imgW="7150100" imgH="469900" progId="Equation.DSMT4">
                  <p:embed/>
                </p:oleObj>
              </mc:Choice>
              <mc:Fallback>
                <p:oleObj name="Equation" r:id="rId2" imgW="7150100" imgH="4699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58" y="1890724"/>
                        <a:ext cx="8832916" cy="609167"/>
                      </a:xfrm>
                      <a:prstGeom prst="rect">
                        <a:avLst/>
                      </a:prstGeom>
                      <a:noFill/>
                    </p:spPr>
                  </p:pic>
                </p:oleObj>
              </mc:Fallback>
            </mc:AlternateContent>
          </a:graphicData>
        </a:graphic>
      </p:graphicFrame>
      <p:sp>
        <p:nvSpPr>
          <p:cNvPr id="6" name="Rectangle 5">
            <a:extLst>
              <a:ext uri="{FF2B5EF4-FFF2-40B4-BE49-F238E27FC236}">
                <a16:creationId xmlns:a16="http://schemas.microsoft.com/office/drawing/2014/main" id="{577FC871-AFA0-4DB8-89D5-3F5C80AAF119}"/>
              </a:ext>
            </a:extLst>
          </p:cNvPr>
          <p:cNvSpPr/>
          <p:nvPr/>
        </p:nvSpPr>
        <p:spPr>
          <a:xfrm>
            <a:off x="202801" y="2575900"/>
            <a:ext cx="4061689"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Again we can replace the W product with its average:</a:t>
            </a:r>
          </a:p>
        </p:txBody>
      </p:sp>
      <p:graphicFrame>
        <p:nvGraphicFramePr>
          <p:cNvPr id="10" name="Object 9">
            <a:extLst>
              <a:ext uri="{FF2B5EF4-FFF2-40B4-BE49-F238E27FC236}">
                <a16:creationId xmlns:a16="http://schemas.microsoft.com/office/drawing/2014/main" id="{584FC203-C60D-40DF-A100-4B052A4509D7}"/>
              </a:ext>
            </a:extLst>
          </p:cNvPr>
          <p:cNvGraphicFramePr>
            <a:graphicFrameLocks noChangeAspect="1"/>
          </p:cNvGraphicFramePr>
          <p:nvPr>
            <p:extLst>
              <p:ext uri="{D42A27DB-BD31-4B8C-83A1-F6EECF244321}">
                <p14:modId xmlns:p14="http://schemas.microsoft.com/office/powerpoint/2010/main" val="2454916910"/>
              </p:ext>
            </p:extLst>
          </p:nvPr>
        </p:nvGraphicFramePr>
        <p:xfrm>
          <a:off x="273376" y="3003256"/>
          <a:ext cx="3836710" cy="348792"/>
        </p:xfrm>
        <a:graphic>
          <a:graphicData uri="http://schemas.openxmlformats.org/presentationml/2006/ole">
            <mc:AlternateContent xmlns:mc="http://schemas.openxmlformats.org/markup-compatibility/2006">
              <mc:Choice xmlns:v="urn:schemas-microsoft-com:vml" Requires="v">
                <p:oleObj name="Equation" r:id="rId4" imgW="3302000" imgH="279400" progId="Equation.DSMT4">
                  <p:embed/>
                </p:oleObj>
              </mc:Choice>
              <mc:Fallback>
                <p:oleObj name="Equation" r:id="rId4" imgW="3302000" imgH="2794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376" y="3003256"/>
                        <a:ext cx="3836710" cy="348792"/>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1A4A627E-622D-4241-932C-7BE1AFB0777D}"/>
              </a:ext>
            </a:extLst>
          </p:cNvPr>
          <p:cNvSpPr/>
          <p:nvPr/>
        </p:nvSpPr>
        <p:spPr>
          <a:xfrm>
            <a:off x="212228" y="3471280"/>
            <a:ext cx="2678618"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Putting it all together we come to:</a:t>
            </a:r>
          </a:p>
        </p:txBody>
      </p:sp>
      <p:graphicFrame>
        <p:nvGraphicFramePr>
          <p:cNvPr id="13" name="Object 12">
            <a:extLst>
              <a:ext uri="{FF2B5EF4-FFF2-40B4-BE49-F238E27FC236}">
                <a16:creationId xmlns:a16="http://schemas.microsoft.com/office/drawing/2014/main" id="{B5486B3E-AE69-4CD0-B041-405D0EE3D11E}"/>
              </a:ext>
            </a:extLst>
          </p:cNvPr>
          <p:cNvGraphicFramePr>
            <a:graphicFrameLocks noChangeAspect="1"/>
          </p:cNvGraphicFramePr>
          <p:nvPr>
            <p:extLst>
              <p:ext uri="{D42A27DB-BD31-4B8C-83A1-F6EECF244321}">
                <p14:modId xmlns:p14="http://schemas.microsoft.com/office/powerpoint/2010/main" val="2288171941"/>
              </p:ext>
            </p:extLst>
          </p:nvPr>
        </p:nvGraphicFramePr>
        <p:xfrm>
          <a:off x="282200" y="3851940"/>
          <a:ext cx="11031065" cy="626765"/>
        </p:xfrm>
        <a:graphic>
          <a:graphicData uri="http://schemas.openxmlformats.org/presentationml/2006/ole">
            <mc:AlternateContent xmlns:mc="http://schemas.openxmlformats.org/markup-compatibility/2006">
              <mc:Choice xmlns:v="urn:schemas-microsoft-com:vml" Requires="v">
                <p:oleObj name="Equation" r:id="rId6" imgW="7289800" imgH="469900" progId="Equation.DSMT4">
                  <p:embed/>
                </p:oleObj>
              </mc:Choice>
              <mc:Fallback>
                <p:oleObj name="Equation" r:id="rId6" imgW="7289800" imgH="4699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200" y="3851940"/>
                        <a:ext cx="11031065" cy="626765"/>
                      </a:xfrm>
                      <a:prstGeom prst="rect">
                        <a:avLst/>
                      </a:prstGeom>
                      <a:noFill/>
                    </p:spPr>
                  </p:pic>
                </p:oleObj>
              </mc:Fallback>
            </mc:AlternateContent>
          </a:graphicData>
        </a:graphic>
      </p:graphicFrame>
      <p:sp>
        <p:nvSpPr>
          <p:cNvPr id="15" name="Rectangle 14">
            <a:extLst>
              <a:ext uri="{FF2B5EF4-FFF2-40B4-BE49-F238E27FC236}">
                <a16:creationId xmlns:a16="http://schemas.microsoft.com/office/drawing/2014/main" id="{57FE2FBB-2116-4DD9-A83C-8EF06155424C}"/>
              </a:ext>
            </a:extLst>
          </p:cNvPr>
          <p:cNvSpPr/>
          <p:nvPr/>
        </p:nvSpPr>
        <p:spPr>
          <a:xfrm>
            <a:off x="193373" y="4555228"/>
            <a:ext cx="4286494" cy="307777"/>
          </a:xfrm>
          <a:prstGeom prst="rect">
            <a:avLst/>
          </a:prstGeom>
        </p:spPr>
        <p:txBody>
          <a:bodyPr wrap="non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Finally, dividing both sides by dt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we arive at our result:</a:t>
            </a:r>
          </a:p>
        </p:txBody>
      </p:sp>
      <p:graphicFrame>
        <p:nvGraphicFramePr>
          <p:cNvPr id="18" name="Object 17">
            <a:extLst>
              <a:ext uri="{FF2B5EF4-FFF2-40B4-BE49-F238E27FC236}">
                <a16:creationId xmlns:a16="http://schemas.microsoft.com/office/drawing/2014/main" id="{A2277454-D452-4FC2-8999-D9D9643B6FB7}"/>
              </a:ext>
            </a:extLst>
          </p:cNvPr>
          <p:cNvGraphicFramePr>
            <a:graphicFrameLocks noChangeAspect="1"/>
          </p:cNvGraphicFramePr>
          <p:nvPr>
            <p:extLst>
              <p:ext uri="{D42A27DB-BD31-4B8C-83A1-F6EECF244321}">
                <p14:modId xmlns:p14="http://schemas.microsoft.com/office/powerpoint/2010/main" val="2784300173"/>
              </p:ext>
            </p:extLst>
          </p:nvPr>
        </p:nvGraphicFramePr>
        <p:xfrm>
          <a:off x="282200" y="5025604"/>
          <a:ext cx="6544757" cy="613571"/>
        </p:xfrm>
        <a:graphic>
          <a:graphicData uri="http://schemas.openxmlformats.org/presentationml/2006/ole">
            <mc:AlternateContent xmlns:mc="http://schemas.openxmlformats.org/markup-compatibility/2006">
              <mc:Choice xmlns:v="urn:schemas-microsoft-com:vml" Requires="v">
                <p:oleObj name="Equation" r:id="rId8" imgW="4902200" imgH="469900" progId="Equation.DSMT4">
                  <p:embed/>
                </p:oleObj>
              </mc:Choice>
              <mc:Fallback>
                <p:oleObj name="Equation" r:id="rId8" imgW="4902200" imgH="4699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2200" y="5025604"/>
                        <a:ext cx="6544757" cy="613571"/>
                      </a:xfrm>
                      <a:prstGeom prst="rect">
                        <a:avLst/>
                      </a:prstGeom>
                      <a:solidFill>
                        <a:srgbClr val="EBEBFF"/>
                      </a:solidFill>
                    </p:spPr>
                  </p:pic>
                </p:oleObj>
              </mc:Fallback>
            </mc:AlternateContent>
          </a:graphicData>
        </a:graphic>
      </p:graphicFrame>
      <p:sp>
        <p:nvSpPr>
          <p:cNvPr id="19" name="Title 1">
            <a:extLst>
              <a:ext uri="{FF2B5EF4-FFF2-40B4-BE49-F238E27FC236}">
                <a16:creationId xmlns:a16="http://schemas.microsoft.com/office/drawing/2014/main" id="{A02352BD-EA63-4EB4-A4E5-7AD4B886D33E}"/>
              </a:ext>
            </a:extLst>
          </p:cNvPr>
          <p:cNvSpPr>
            <a:spLocks noGrp="1"/>
          </p:cNvSpPr>
          <p:nvPr>
            <p:ph type="ctrTitle"/>
          </p:nvPr>
        </p:nvSpPr>
        <p:spPr>
          <a:xfrm>
            <a:off x="2828041" y="105775"/>
            <a:ext cx="5747208" cy="602742"/>
          </a:xfrm>
        </p:spPr>
        <p:txBody>
          <a:body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1225958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13977"/>
            <a:ext cx="11538408" cy="1384995"/>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As we can see, the Stratonovich version of the process follows the normal rules of Calculus.  This makes it convenient for formal manipulations.  Pertinently, one may take an Ito-defined SDE, manipulate it into a Stratonovich-defined SDE, and solve it using the normal rules of Calculus.  Once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(t) is known in terms of </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(t), its moments and probability distribution function may be worked out, in principle.  Now let’s discuss the other version of the F-expansion.  So while the present form has formal use, it is problematic from the standpoint of evaluating expectations because some of the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’s are evaluated right in the middle of a d</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 interval, which makes the two correlated.  What we want is for all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terms to be evaluated at the beginning of the interval, i.e., 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Starting from the original equation,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31A4257A-588D-4390-8FD3-C70C848BBB0B}"/>
              </a:ext>
            </a:extLst>
          </p:cNvPr>
          <p:cNvSpPr txBox="1"/>
          <p:nvPr/>
        </p:nvSpPr>
        <p:spPr>
          <a:xfrm>
            <a:off x="174520" y="909999"/>
            <a:ext cx="2653522" cy="369332"/>
          </a:xfrm>
          <a:prstGeom prst="rect">
            <a:avLst/>
          </a:prstGeom>
          <a:noFill/>
        </p:spPr>
        <p:txBody>
          <a:bodyPr wrap="square" rtlCol="0">
            <a:spAutoFit/>
          </a:bodyPr>
          <a:lstStyle/>
          <a:p>
            <a:r>
              <a:rPr lang="en-US" b="1"/>
              <a:t>Fokker-Plank Equation</a:t>
            </a:r>
            <a:endParaRPr lang="en-US" sz="2000" b="1"/>
          </a:p>
        </p:txBody>
      </p:sp>
      <p:graphicFrame>
        <p:nvGraphicFramePr>
          <p:cNvPr id="8" name="Object 7">
            <a:extLst>
              <a:ext uri="{FF2B5EF4-FFF2-40B4-BE49-F238E27FC236}">
                <a16:creationId xmlns:a16="http://schemas.microsoft.com/office/drawing/2014/main" id="{C0788851-3F4D-4BD3-A8BD-F7A377E78AD3}"/>
              </a:ext>
            </a:extLst>
          </p:cNvPr>
          <p:cNvGraphicFramePr>
            <a:graphicFrameLocks noChangeAspect="1"/>
          </p:cNvGraphicFramePr>
          <p:nvPr>
            <p:extLst>
              <p:ext uri="{D42A27DB-BD31-4B8C-83A1-F6EECF244321}">
                <p14:modId xmlns:p14="http://schemas.microsoft.com/office/powerpoint/2010/main" val="2932681948"/>
              </p:ext>
            </p:extLst>
          </p:nvPr>
        </p:nvGraphicFramePr>
        <p:xfrm>
          <a:off x="292230" y="4034548"/>
          <a:ext cx="10701319" cy="1216059"/>
        </p:xfrm>
        <a:graphic>
          <a:graphicData uri="http://schemas.openxmlformats.org/presentationml/2006/ole">
            <mc:AlternateContent xmlns:mc="http://schemas.openxmlformats.org/markup-compatibility/2006">
              <mc:Choice xmlns:v="urn:schemas-microsoft-com:vml" Requires="v">
                <p:oleObj name="Equation" r:id="rId2" imgW="8483600" imgH="1016000" progId="Equation.DSMT4">
                  <p:embed/>
                </p:oleObj>
              </mc:Choice>
              <mc:Fallback>
                <p:oleObj name="Equation" r:id="rId2" imgW="8483600" imgH="10160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230" y="4034548"/>
                        <a:ext cx="10701319" cy="121605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510FEF2E-74E0-429A-928B-A3F79D589F26}"/>
              </a:ext>
            </a:extLst>
          </p:cNvPr>
          <p:cNvGraphicFramePr>
            <a:graphicFrameLocks noChangeAspect="1"/>
          </p:cNvGraphicFramePr>
          <p:nvPr>
            <p:extLst>
              <p:ext uri="{D42A27DB-BD31-4B8C-83A1-F6EECF244321}">
                <p14:modId xmlns:p14="http://schemas.microsoft.com/office/powerpoint/2010/main" val="2451776686"/>
              </p:ext>
            </p:extLst>
          </p:nvPr>
        </p:nvGraphicFramePr>
        <p:xfrm>
          <a:off x="292230" y="2749635"/>
          <a:ext cx="7089775" cy="623887"/>
        </p:xfrm>
        <a:graphic>
          <a:graphicData uri="http://schemas.openxmlformats.org/presentationml/2006/ole">
            <mc:AlternateContent xmlns:mc="http://schemas.openxmlformats.org/markup-compatibility/2006">
              <mc:Choice xmlns:v="urn:schemas-microsoft-com:vml" Requires="v">
                <p:oleObj name="Equation" r:id="rId4" imgW="5219640" imgH="482400" progId="Equation.DSMT4">
                  <p:embed/>
                </p:oleObj>
              </mc:Choice>
              <mc:Fallback>
                <p:oleObj name="Equation" r:id="rId4" imgW="5219640" imgH="482400" progId="Equation.DSMT4">
                  <p:embed/>
                  <p:pic>
                    <p:nvPicPr>
                      <p:cNvPr id="14" name="Object 13">
                        <a:extLst>
                          <a:ext uri="{FF2B5EF4-FFF2-40B4-BE49-F238E27FC236}">
                            <a16:creationId xmlns:a16="http://schemas.microsoft.com/office/drawing/2014/main" id="{77D2056A-CA8A-41F4-8033-C76345B53EDB}"/>
                          </a:ext>
                        </a:extLst>
                      </p:cNvPr>
                      <p:cNvPicPr>
                        <a:picLocks noChangeAspect="1" noChangeArrowheads="1"/>
                      </p:cNvPicPr>
                      <p:nvPr/>
                    </p:nvPicPr>
                    <p:blipFill>
                      <a:blip r:embed="rId5"/>
                      <a:srcRect/>
                      <a:stretch>
                        <a:fillRect/>
                      </a:stretch>
                    </p:blipFill>
                    <p:spPr bwMode="auto">
                      <a:xfrm>
                        <a:off x="292230" y="2749635"/>
                        <a:ext cx="7089775" cy="623887"/>
                      </a:xfrm>
                      <a:prstGeom prst="rect">
                        <a:avLst/>
                      </a:prstGeom>
                      <a:noFill/>
                    </p:spPr>
                  </p:pic>
                </p:oleObj>
              </mc:Fallback>
            </mc:AlternateContent>
          </a:graphicData>
        </a:graphic>
      </p:graphicFrame>
      <p:sp>
        <p:nvSpPr>
          <p:cNvPr id="10" name="Rectangle 9">
            <a:extLst>
              <a:ext uri="{FF2B5EF4-FFF2-40B4-BE49-F238E27FC236}">
                <a16:creationId xmlns:a16="http://schemas.microsoft.com/office/drawing/2014/main" id="{EE2D27BD-BDB0-4962-983C-E955B63DA928}"/>
              </a:ext>
            </a:extLst>
          </p:cNvPr>
          <p:cNvSpPr/>
          <p:nvPr/>
        </p:nvSpPr>
        <p:spPr>
          <a:xfrm>
            <a:off x="197959" y="3373522"/>
            <a:ext cx="11199047"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the first term in dF.  This time we need to do the opposite of what we did last time, shift all the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’s in the d</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 term to 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Doing so out to order O(dt), </a:t>
            </a:r>
            <a:endParaRPr lang="en-US" sz="1400"/>
          </a:p>
        </p:txBody>
      </p:sp>
      <p:sp>
        <p:nvSpPr>
          <p:cNvPr id="11" name="Rectangle 10">
            <a:extLst>
              <a:ext uri="{FF2B5EF4-FFF2-40B4-BE49-F238E27FC236}">
                <a16:creationId xmlns:a16="http://schemas.microsoft.com/office/drawing/2014/main" id="{93D95FDA-52B0-4D3B-BE5C-7572D58DF18E}"/>
              </a:ext>
            </a:extLst>
          </p:cNvPr>
          <p:cNvSpPr/>
          <p:nvPr/>
        </p:nvSpPr>
        <p:spPr>
          <a:xfrm>
            <a:off x="258512" y="5335450"/>
            <a:ext cx="6096000" cy="307777"/>
          </a:xfrm>
          <a:prstGeom prst="rect">
            <a:avLst/>
          </a:prstGeom>
        </p:spPr>
        <p:txBody>
          <a:bodyPr>
            <a:spAutoFit/>
          </a:bodyPr>
          <a:lstStyle/>
          <a:p>
            <a:r>
              <a:rPr lang="en-US" sz="1400">
                <a:latin typeface="Calibri" panose="020F0502020204030204" pitchFamily="34" charset="0"/>
                <a:ea typeface="Calibri" panose="020F0502020204030204" pitchFamily="34" charset="0"/>
                <a:cs typeface="Calibri" panose="020F0502020204030204" pitchFamily="34" charset="0"/>
              </a:rPr>
              <a:t>Replacing the </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 product with its average, we get:</a:t>
            </a:r>
            <a:endParaRPr lang="en-US">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3" name="Object 12">
            <a:extLst>
              <a:ext uri="{FF2B5EF4-FFF2-40B4-BE49-F238E27FC236}">
                <a16:creationId xmlns:a16="http://schemas.microsoft.com/office/drawing/2014/main" id="{46B8295C-E403-45C8-B004-FB10175FC5E9}"/>
              </a:ext>
            </a:extLst>
          </p:cNvPr>
          <p:cNvGraphicFramePr>
            <a:graphicFrameLocks noChangeAspect="1"/>
          </p:cNvGraphicFramePr>
          <p:nvPr>
            <p:extLst>
              <p:ext uri="{D42A27DB-BD31-4B8C-83A1-F6EECF244321}">
                <p14:modId xmlns:p14="http://schemas.microsoft.com/office/powerpoint/2010/main" val="1388675670"/>
              </p:ext>
            </p:extLst>
          </p:nvPr>
        </p:nvGraphicFramePr>
        <p:xfrm>
          <a:off x="320511" y="5765778"/>
          <a:ext cx="9364568" cy="600293"/>
        </p:xfrm>
        <a:graphic>
          <a:graphicData uri="http://schemas.openxmlformats.org/presentationml/2006/ole">
            <mc:AlternateContent xmlns:mc="http://schemas.openxmlformats.org/markup-compatibility/2006">
              <mc:Choice xmlns:v="urn:schemas-microsoft-com:vml" Requires="v">
                <p:oleObj name="Equation" r:id="rId6" imgW="7264400" imgH="508000" progId="Equation.DSMT4">
                  <p:embed/>
                </p:oleObj>
              </mc:Choice>
              <mc:Fallback>
                <p:oleObj name="Equation" r:id="rId6" imgW="7264400" imgH="5080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511" y="5765778"/>
                        <a:ext cx="9364568" cy="600293"/>
                      </a:xfrm>
                      <a:prstGeom prst="rect">
                        <a:avLst/>
                      </a:prstGeom>
                      <a:noFill/>
                    </p:spPr>
                  </p:pic>
                </p:oleObj>
              </mc:Fallback>
            </mc:AlternateContent>
          </a:graphicData>
        </a:graphic>
      </p:graphicFrame>
      <p:sp>
        <p:nvSpPr>
          <p:cNvPr id="12" name="Title 1">
            <a:extLst>
              <a:ext uri="{FF2B5EF4-FFF2-40B4-BE49-F238E27FC236}">
                <a16:creationId xmlns:a16="http://schemas.microsoft.com/office/drawing/2014/main" id="{E1B663C2-06A0-4856-A842-6CC125E0B5B6}"/>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361313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204550"/>
            <a:ext cx="11538408" cy="307777"/>
          </a:xfrm>
          <a:prstGeom prst="rect">
            <a:avLst/>
          </a:prstGeom>
        </p:spPr>
        <p:txBody>
          <a:bodyPr wrap="square">
            <a:spAutoFit/>
          </a:bodyPr>
          <a:lstStyle/>
          <a:p>
            <a:r>
              <a:rPr lang="en-US" sz="1400"/>
              <a:t>We may with impunity to O(dt) change the evaluation point of the </a:t>
            </a:r>
            <a:r>
              <a:rPr lang="en-US" sz="1400" b="1"/>
              <a:t>X</a:t>
            </a:r>
            <a:r>
              <a:rPr lang="en-US" sz="1400"/>
              <a:t>’s in the last term to t</a:t>
            </a:r>
            <a:r>
              <a:rPr lang="en-US" sz="1400" baseline="-25000"/>
              <a:t>m</a:t>
            </a:r>
            <a:r>
              <a:rPr lang="en-US" sz="1400"/>
              <a:t>, and then we may replace the </a:t>
            </a:r>
            <a:r>
              <a:rPr lang="en-US" sz="1400" b="1"/>
              <a:t>W</a:t>
            </a:r>
            <a:r>
              <a:rPr lang="en-US" sz="1400"/>
              <a:t> product with its average. </a:t>
            </a:r>
          </a:p>
        </p:txBody>
      </p:sp>
      <p:sp>
        <p:nvSpPr>
          <p:cNvPr id="5" name="TextBox 4">
            <a:extLst>
              <a:ext uri="{FF2B5EF4-FFF2-40B4-BE49-F238E27FC236}">
                <a16:creationId xmlns:a16="http://schemas.microsoft.com/office/drawing/2014/main" id="{31A4257A-588D-4390-8FD3-C70C848BBB0B}"/>
              </a:ext>
            </a:extLst>
          </p:cNvPr>
          <p:cNvSpPr txBox="1"/>
          <p:nvPr/>
        </p:nvSpPr>
        <p:spPr>
          <a:xfrm>
            <a:off x="174520" y="881424"/>
            <a:ext cx="2515090" cy="369332"/>
          </a:xfrm>
          <a:prstGeom prst="rect">
            <a:avLst/>
          </a:prstGeom>
          <a:noFill/>
        </p:spPr>
        <p:txBody>
          <a:bodyPr wrap="square" rtlCol="0">
            <a:spAutoFit/>
          </a:bodyPr>
          <a:lstStyle/>
          <a:p>
            <a:r>
              <a:rPr lang="en-US" b="1"/>
              <a:t>Fokker-Plank Equation</a:t>
            </a:r>
          </a:p>
        </p:txBody>
      </p:sp>
      <p:sp>
        <p:nvSpPr>
          <p:cNvPr id="10" name="Rectangle 9">
            <a:extLst>
              <a:ext uri="{FF2B5EF4-FFF2-40B4-BE49-F238E27FC236}">
                <a16:creationId xmlns:a16="http://schemas.microsoft.com/office/drawing/2014/main" id="{EE2D27BD-BDB0-4962-983C-E955B63DA928}"/>
              </a:ext>
            </a:extLst>
          </p:cNvPr>
          <p:cNvSpPr/>
          <p:nvPr/>
        </p:nvSpPr>
        <p:spPr>
          <a:xfrm>
            <a:off x="197959" y="2268328"/>
            <a:ext cx="2630082" cy="307777"/>
          </a:xfrm>
          <a:prstGeom prst="rect">
            <a:avLst/>
          </a:prstGeom>
        </p:spPr>
        <p:txBody>
          <a:bodyPr wrap="square">
            <a:spAutoFit/>
          </a:bodyPr>
          <a:lstStyle/>
          <a:p>
            <a:r>
              <a:rPr lang="en-US" sz="1400"/>
              <a:t>Altogether then, we have:</a:t>
            </a:r>
          </a:p>
        </p:txBody>
      </p:sp>
      <p:graphicFrame>
        <p:nvGraphicFramePr>
          <p:cNvPr id="3" name="Object 2">
            <a:extLst>
              <a:ext uri="{FF2B5EF4-FFF2-40B4-BE49-F238E27FC236}">
                <a16:creationId xmlns:a16="http://schemas.microsoft.com/office/drawing/2014/main" id="{3B85E2D9-40F2-4F58-A719-1910A958F2D6}"/>
              </a:ext>
            </a:extLst>
          </p:cNvPr>
          <p:cNvGraphicFramePr>
            <a:graphicFrameLocks noChangeAspect="1"/>
          </p:cNvGraphicFramePr>
          <p:nvPr>
            <p:extLst>
              <p:ext uri="{D42A27DB-BD31-4B8C-83A1-F6EECF244321}">
                <p14:modId xmlns:p14="http://schemas.microsoft.com/office/powerpoint/2010/main" val="3011662674"/>
              </p:ext>
            </p:extLst>
          </p:nvPr>
        </p:nvGraphicFramePr>
        <p:xfrm>
          <a:off x="282803" y="1601404"/>
          <a:ext cx="6287680" cy="608485"/>
        </p:xfrm>
        <a:graphic>
          <a:graphicData uri="http://schemas.openxmlformats.org/presentationml/2006/ole">
            <mc:AlternateContent xmlns:mc="http://schemas.openxmlformats.org/markup-compatibility/2006">
              <mc:Choice xmlns:v="urn:schemas-microsoft-com:vml" Requires="v">
                <p:oleObj name="Equation" r:id="rId2" imgW="4749800" imgH="469900" progId="Equation.DSMT4">
                  <p:embed/>
                </p:oleObj>
              </mc:Choice>
              <mc:Fallback>
                <p:oleObj name="Equation" r:id="rId2" imgW="4749800" imgH="4699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803" y="1601404"/>
                        <a:ext cx="6287680" cy="608485"/>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5E673CF0-01DB-4D63-A05A-DAA610F4F0CC}"/>
              </a:ext>
            </a:extLst>
          </p:cNvPr>
          <p:cNvGraphicFramePr>
            <a:graphicFrameLocks noChangeAspect="1"/>
          </p:cNvGraphicFramePr>
          <p:nvPr>
            <p:extLst>
              <p:ext uri="{D42A27DB-BD31-4B8C-83A1-F6EECF244321}">
                <p14:modId xmlns:p14="http://schemas.microsoft.com/office/powerpoint/2010/main" val="2718509898"/>
              </p:ext>
            </p:extLst>
          </p:nvPr>
        </p:nvGraphicFramePr>
        <p:xfrm>
          <a:off x="282803" y="2669834"/>
          <a:ext cx="9386888" cy="1150937"/>
        </p:xfrm>
        <a:graphic>
          <a:graphicData uri="http://schemas.openxmlformats.org/presentationml/2006/ole">
            <mc:AlternateContent xmlns:mc="http://schemas.openxmlformats.org/markup-compatibility/2006">
              <mc:Choice xmlns:v="urn:schemas-microsoft-com:vml" Requires="v">
                <p:oleObj name="Equation" r:id="rId4" imgW="7302240" imgH="939600" progId="Equation.DSMT4">
                  <p:embed/>
                </p:oleObj>
              </mc:Choice>
              <mc:Fallback>
                <p:oleObj name="Equation" r:id="rId4" imgW="7302240" imgH="939600" progId="Equation.DSMT4">
                  <p:embed/>
                  <p:pic>
                    <p:nvPicPr>
                      <p:cNvPr id="0" name="Object 3"/>
                      <p:cNvPicPr>
                        <a:picLocks noChangeAspect="1" noChangeArrowheads="1"/>
                      </p:cNvPicPr>
                      <p:nvPr/>
                    </p:nvPicPr>
                    <p:blipFill>
                      <a:blip r:embed="rId5"/>
                      <a:srcRect/>
                      <a:stretch>
                        <a:fillRect/>
                      </a:stretch>
                    </p:blipFill>
                    <p:spPr bwMode="auto">
                      <a:xfrm>
                        <a:off x="282803" y="2669834"/>
                        <a:ext cx="9386888" cy="1150937"/>
                      </a:xfrm>
                      <a:prstGeom prst="rect">
                        <a:avLst/>
                      </a:prstGeom>
                      <a:noFill/>
                    </p:spPr>
                  </p:pic>
                </p:oleObj>
              </mc:Fallback>
            </mc:AlternateContent>
          </a:graphicData>
        </a:graphic>
      </p:graphicFrame>
      <p:sp>
        <p:nvSpPr>
          <p:cNvPr id="14" name="Rectangle 13">
            <a:extLst>
              <a:ext uri="{FF2B5EF4-FFF2-40B4-BE49-F238E27FC236}">
                <a16:creationId xmlns:a16="http://schemas.microsoft.com/office/drawing/2014/main" id="{6C5ED822-0F52-469F-8A95-A356519A157E}"/>
              </a:ext>
            </a:extLst>
          </p:cNvPr>
          <p:cNvSpPr/>
          <p:nvPr/>
        </p:nvSpPr>
        <p:spPr>
          <a:xfrm>
            <a:off x="174519" y="3890521"/>
            <a:ext cx="8861198"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Now the d</a:t>
            </a:r>
            <a:r>
              <a:rPr lang="en-US" sz="1400" b="1">
                <a:latin typeface="Calibri" panose="020F0502020204030204" pitchFamily="34" charset="0"/>
                <a:ea typeface="Calibri" panose="020F0502020204030204" pitchFamily="34" charset="0"/>
                <a:cs typeface="Calibri" panose="020F0502020204030204" pitchFamily="34" charset="0"/>
              </a:rPr>
              <a:t>W</a:t>
            </a:r>
            <a:r>
              <a:rPr lang="en-US" sz="1400">
                <a:latin typeface="Calibri" panose="020F0502020204030204" pitchFamily="34" charset="0"/>
                <a:ea typeface="Calibri" panose="020F0502020204030204" pitchFamily="34" charset="0"/>
                <a:cs typeface="Calibri" panose="020F0502020204030204" pitchFamily="34" charset="0"/>
              </a:rPr>
              <a:t>’s are decoupled from all the </a:t>
            </a:r>
            <a:r>
              <a:rPr lang="en-US" sz="1400" b="1">
                <a:latin typeface="Calibri" panose="020F0502020204030204" pitchFamily="34" charset="0"/>
                <a:ea typeface="Calibri" panose="020F0502020204030204" pitchFamily="34" charset="0"/>
                <a:cs typeface="Calibri" panose="020F0502020204030204" pitchFamily="34" charset="0"/>
              </a:rPr>
              <a:t>X</a:t>
            </a:r>
            <a:r>
              <a:rPr lang="en-US" sz="1400">
                <a:latin typeface="Calibri" panose="020F0502020204030204" pitchFamily="34" charset="0"/>
                <a:ea typeface="Calibri" panose="020F0502020204030204" pitchFamily="34" charset="0"/>
                <a:cs typeface="Calibri" panose="020F0502020204030204" pitchFamily="34" charset="0"/>
              </a:rPr>
              <a:t>’s.  Taking the average over all variables, and dividing by dt we get:</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6" name="Object 15">
            <a:extLst>
              <a:ext uri="{FF2B5EF4-FFF2-40B4-BE49-F238E27FC236}">
                <a16:creationId xmlns:a16="http://schemas.microsoft.com/office/drawing/2014/main" id="{6D294F06-496B-4EDC-9F5C-11105746CDB6}"/>
              </a:ext>
            </a:extLst>
          </p:cNvPr>
          <p:cNvGraphicFramePr>
            <a:graphicFrameLocks noChangeAspect="1"/>
          </p:cNvGraphicFramePr>
          <p:nvPr>
            <p:extLst>
              <p:ext uri="{D42A27DB-BD31-4B8C-83A1-F6EECF244321}">
                <p14:modId xmlns:p14="http://schemas.microsoft.com/office/powerpoint/2010/main" val="826310063"/>
              </p:ext>
            </p:extLst>
          </p:nvPr>
        </p:nvGraphicFramePr>
        <p:xfrm>
          <a:off x="282803" y="4362025"/>
          <a:ext cx="11028363" cy="574675"/>
        </p:xfrm>
        <a:graphic>
          <a:graphicData uri="http://schemas.openxmlformats.org/presentationml/2006/ole">
            <mc:AlternateContent xmlns:mc="http://schemas.openxmlformats.org/markup-compatibility/2006">
              <mc:Choice xmlns:v="urn:schemas-microsoft-com:vml" Requires="v">
                <p:oleObj name="Equation" r:id="rId6" imgW="8292960" imgH="482400" progId="Equation.DSMT4">
                  <p:embed/>
                </p:oleObj>
              </mc:Choice>
              <mc:Fallback>
                <p:oleObj name="Equation" r:id="rId6" imgW="8292960" imgH="482400" progId="Equation.DSMT4">
                  <p:embed/>
                  <p:pic>
                    <p:nvPicPr>
                      <p:cNvPr id="0" name="Object 7"/>
                      <p:cNvPicPr>
                        <a:picLocks noChangeAspect="1" noChangeArrowheads="1"/>
                      </p:cNvPicPr>
                      <p:nvPr/>
                    </p:nvPicPr>
                    <p:blipFill>
                      <a:blip r:embed="rId7"/>
                      <a:srcRect/>
                      <a:stretch>
                        <a:fillRect/>
                      </a:stretch>
                    </p:blipFill>
                    <p:spPr bwMode="auto">
                      <a:xfrm>
                        <a:off x="282803" y="4362025"/>
                        <a:ext cx="11028363" cy="574675"/>
                      </a:xfrm>
                      <a:prstGeom prst="rect">
                        <a:avLst/>
                      </a:prstGeom>
                      <a:solidFill>
                        <a:srgbClr val="EBEBFF"/>
                      </a:solidFill>
                    </p:spPr>
                  </p:pic>
                </p:oleObj>
              </mc:Fallback>
            </mc:AlternateContent>
          </a:graphicData>
        </a:graphic>
      </p:graphicFrame>
      <p:sp>
        <p:nvSpPr>
          <p:cNvPr id="17" name="Rectangle 16">
            <a:extLst>
              <a:ext uri="{FF2B5EF4-FFF2-40B4-BE49-F238E27FC236}">
                <a16:creationId xmlns:a16="http://schemas.microsoft.com/office/drawing/2014/main" id="{60CE3CAC-10EF-4C79-B844-845C660AD8E3}"/>
              </a:ext>
            </a:extLst>
          </p:cNvPr>
          <p:cNvSpPr/>
          <p:nvPr/>
        </p:nvSpPr>
        <p:spPr>
          <a:xfrm>
            <a:off x="197958" y="5088052"/>
            <a:ext cx="11340449"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We’ll note that the Ito version is similar to the previous section’s result. </a:t>
            </a:r>
            <a:r>
              <a:rPr lang="en-US" sz="1400"/>
              <a:t>With this result in hand, we can write down the evolution equation for the probability distribution function: P(</a:t>
            </a:r>
            <a:r>
              <a:rPr lang="en-US" sz="1400" b="1"/>
              <a:t>ξ</a:t>
            </a:r>
            <a:r>
              <a:rPr lang="en-US" sz="1400"/>
              <a:t>,t) = &lt;δ(</a:t>
            </a:r>
            <a:r>
              <a:rPr lang="en-US" sz="1400" b="1"/>
              <a:t>ξ</a:t>
            </a:r>
            <a:r>
              <a:rPr lang="en-US" sz="1400"/>
              <a:t> – </a:t>
            </a:r>
            <a:r>
              <a:rPr lang="en-US" sz="1400" b="1"/>
              <a:t>X</a:t>
            </a:r>
            <a:r>
              <a:rPr lang="en-US" sz="1400"/>
              <a:t>(t))&gt;.  Filling δ(</a:t>
            </a:r>
            <a:r>
              <a:rPr lang="en-US" sz="1400" b="1"/>
              <a:t>ξ</a:t>
            </a:r>
            <a:r>
              <a:rPr lang="en-US" sz="1400"/>
              <a:t> – </a:t>
            </a:r>
            <a:r>
              <a:rPr lang="en-US" sz="1400" b="1"/>
              <a:t>X</a:t>
            </a:r>
            <a:r>
              <a:rPr lang="en-US" sz="1400"/>
              <a:t>(t)) into F(</a:t>
            </a:r>
            <a:r>
              <a:rPr lang="en-US" sz="1400" b="1"/>
              <a:t>X</a:t>
            </a:r>
            <a:r>
              <a:rPr lang="en-US" sz="1400"/>
              <a:t>(t)).  Like before, we will get:</a:t>
            </a:r>
          </a:p>
        </p:txBody>
      </p:sp>
      <p:sp>
        <p:nvSpPr>
          <p:cNvPr id="13" name="Title 1">
            <a:extLst>
              <a:ext uri="{FF2B5EF4-FFF2-40B4-BE49-F238E27FC236}">
                <a16:creationId xmlns:a16="http://schemas.microsoft.com/office/drawing/2014/main" id="{B8EF8CCC-14BB-43E0-9BA1-0DA38B876E1D}"/>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graphicFrame>
        <p:nvGraphicFramePr>
          <p:cNvPr id="6" name="Object 5">
            <a:extLst>
              <a:ext uri="{FF2B5EF4-FFF2-40B4-BE49-F238E27FC236}">
                <a16:creationId xmlns:a16="http://schemas.microsoft.com/office/drawing/2014/main" id="{7ED4C930-13E8-4A23-D171-9C6FF8ADF03F}"/>
              </a:ext>
            </a:extLst>
          </p:cNvPr>
          <p:cNvGraphicFramePr>
            <a:graphicFrameLocks noChangeAspect="1"/>
          </p:cNvGraphicFramePr>
          <p:nvPr>
            <p:extLst>
              <p:ext uri="{D42A27DB-BD31-4B8C-83A1-F6EECF244321}">
                <p14:modId xmlns:p14="http://schemas.microsoft.com/office/powerpoint/2010/main" val="2797998122"/>
              </p:ext>
            </p:extLst>
          </p:nvPr>
        </p:nvGraphicFramePr>
        <p:xfrm>
          <a:off x="282803" y="5826454"/>
          <a:ext cx="10434638" cy="608012"/>
        </p:xfrm>
        <a:graphic>
          <a:graphicData uri="http://schemas.openxmlformats.org/presentationml/2006/ole">
            <mc:AlternateContent xmlns:mc="http://schemas.openxmlformats.org/markup-compatibility/2006">
              <mc:Choice xmlns:v="urn:schemas-microsoft-com:vml" Requires="v">
                <p:oleObj name="Equation" r:id="rId8" imgW="7696080" imgH="482400" progId="Equation.DSMT4">
                  <p:embed/>
                </p:oleObj>
              </mc:Choice>
              <mc:Fallback>
                <p:oleObj name="Equation" r:id="rId8" imgW="7696080" imgH="482400" progId="Equation.DSMT4">
                  <p:embed/>
                  <p:pic>
                    <p:nvPicPr>
                      <p:cNvPr id="7" name="Object 6">
                        <a:extLst>
                          <a:ext uri="{FF2B5EF4-FFF2-40B4-BE49-F238E27FC236}">
                            <a16:creationId xmlns:a16="http://schemas.microsoft.com/office/drawing/2014/main" id="{CF294BAC-49BB-4432-B242-5BAEACA09A5E}"/>
                          </a:ext>
                        </a:extLst>
                      </p:cNvPr>
                      <p:cNvPicPr>
                        <a:picLocks noChangeAspect="1" noChangeArrowheads="1"/>
                      </p:cNvPicPr>
                      <p:nvPr/>
                    </p:nvPicPr>
                    <p:blipFill>
                      <a:blip r:embed="rId9"/>
                      <a:srcRect/>
                      <a:stretch>
                        <a:fillRect/>
                      </a:stretch>
                    </p:blipFill>
                    <p:spPr bwMode="auto">
                      <a:xfrm>
                        <a:off x="282803" y="5826454"/>
                        <a:ext cx="10434638" cy="608012"/>
                      </a:xfrm>
                      <a:prstGeom prst="rect">
                        <a:avLst/>
                      </a:prstGeom>
                      <a:solidFill>
                        <a:srgbClr val="EBEBFF"/>
                      </a:solidFill>
                    </p:spPr>
                  </p:pic>
                </p:oleObj>
              </mc:Fallback>
            </mc:AlternateContent>
          </a:graphicData>
        </a:graphic>
      </p:graphicFrame>
    </p:spTree>
    <p:extLst>
      <p:ext uri="{BB962C8B-B14F-4D97-AF65-F5344CB8AC3E}">
        <p14:creationId xmlns:p14="http://schemas.microsoft.com/office/powerpoint/2010/main" val="1121723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694747"/>
            <a:ext cx="2432118" cy="523220"/>
          </a:xfrm>
          <a:prstGeom prst="rect">
            <a:avLst/>
          </a:prstGeom>
        </p:spPr>
        <p:txBody>
          <a:bodyPr wrap="square">
            <a:spAutoFit/>
          </a:bodyPr>
          <a:lstStyle/>
          <a:p>
            <a:r>
              <a:rPr lang="en-US" sz="1400" b="1"/>
              <a:t>Example 1</a:t>
            </a:r>
          </a:p>
          <a:p>
            <a:r>
              <a:rPr lang="en-US" sz="1400"/>
              <a:t>Consider following example:</a:t>
            </a:r>
          </a:p>
        </p:txBody>
      </p:sp>
      <p:graphicFrame>
        <p:nvGraphicFramePr>
          <p:cNvPr id="8" name="Object 7">
            <a:extLst>
              <a:ext uri="{FF2B5EF4-FFF2-40B4-BE49-F238E27FC236}">
                <a16:creationId xmlns:a16="http://schemas.microsoft.com/office/drawing/2014/main" id="{BFEDB6A7-73BA-4955-9C47-4B6C1A83E76A}"/>
              </a:ext>
            </a:extLst>
          </p:cNvPr>
          <p:cNvGraphicFramePr>
            <a:graphicFrameLocks noChangeAspect="1"/>
          </p:cNvGraphicFramePr>
          <p:nvPr>
            <p:extLst>
              <p:ext uri="{D42A27DB-BD31-4B8C-83A1-F6EECF244321}">
                <p14:modId xmlns:p14="http://schemas.microsoft.com/office/powerpoint/2010/main" val="3946349765"/>
              </p:ext>
            </p:extLst>
          </p:nvPr>
        </p:nvGraphicFramePr>
        <p:xfrm>
          <a:off x="264623" y="2228527"/>
          <a:ext cx="1441450" cy="539750"/>
        </p:xfrm>
        <a:graphic>
          <a:graphicData uri="http://schemas.openxmlformats.org/presentationml/2006/ole">
            <mc:AlternateContent xmlns:mc="http://schemas.openxmlformats.org/markup-compatibility/2006">
              <mc:Choice xmlns:v="urn:schemas-microsoft-com:vml" Requires="v">
                <p:oleObj name="Equation" r:id="rId2" imgW="977760" imgH="393480" progId="Equation.DSMT4">
                  <p:embed/>
                </p:oleObj>
              </mc:Choice>
              <mc:Fallback>
                <p:oleObj name="Equation" r:id="rId2" imgW="977760" imgH="393480" progId="Equation.DSMT4">
                  <p:embed/>
                  <p:pic>
                    <p:nvPicPr>
                      <p:cNvPr id="0" name="Object 1"/>
                      <p:cNvPicPr>
                        <a:picLocks noChangeAspect="1" noChangeArrowheads="1"/>
                      </p:cNvPicPr>
                      <p:nvPr/>
                    </p:nvPicPr>
                    <p:blipFill>
                      <a:blip r:embed="rId3"/>
                      <a:srcRect/>
                      <a:stretch>
                        <a:fillRect/>
                      </a:stretch>
                    </p:blipFill>
                    <p:spPr bwMode="auto">
                      <a:xfrm>
                        <a:off x="264623" y="2228527"/>
                        <a:ext cx="1441450" cy="53975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3BF6CCC0-BE8F-449D-B6B6-CFEDA052E2E2}"/>
              </a:ext>
            </a:extLst>
          </p:cNvPr>
          <p:cNvSpPr>
            <a:spLocks noChangeArrowheads="1"/>
          </p:cNvSpPr>
          <p:nvPr/>
        </p:nvSpPr>
        <p:spPr bwMode="auto">
          <a:xfrm>
            <a:off x="174519" y="280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02C743B9-B617-4E93-ABC8-41ABDD5C5BCC}"/>
              </a:ext>
            </a:extLst>
          </p:cNvPr>
          <p:cNvGraphicFramePr>
            <a:graphicFrameLocks noChangeAspect="1"/>
          </p:cNvGraphicFramePr>
          <p:nvPr>
            <p:extLst>
              <p:ext uri="{D42A27DB-BD31-4B8C-83A1-F6EECF244321}">
                <p14:modId xmlns:p14="http://schemas.microsoft.com/office/powerpoint/2010/main" val="613089226"/>
              </p:ext>
            </p:extLst>
          </p:nvPr>
        </p:nvGraphicFramePr>
        <p:xfrm>
          <a:off x="264623" y="3224827"/>
          <a:ext cx="1838079" cy="284322"/>
        </p:xfrm>
        <a:graphic>
          <a:graphicData uri="http://schemas.openxmlformats.org/presentationml/2006/ole">
            <mc:AlternateContent xmlns:mc="http://schemas.openxmlformats.org/markup-compatibility/2006">
              <mc:Choice xmlns:v="urn:schemas-microsoft-com:vml" Requires="v">
                <p:oleObj name="Equation" r:id="rId4" imgW="1460160" imgH="228600" progId="Equation.DSMT4">
                  <p:embed/>
                </p:oleObj>
              </mc:Choice>
              <mc:Fallback>
                <p:oleObj name="Equation" r:id="rId4" imgW="1460160" imgH="228600" progId="Equation.DSMT4">
                  <p:embed/>
                  <p:pic>
                    <p:nvPicPr>
                      <p:cNvPr id="0" name="Object 3"/>
                      <p:cNvPicPr>
                        <a:picLocks noChangeAspect="1" noChangeArrowheads="1"/>
                      </p:cNvPicPr>
                      <p:nvPr/>
                    </p:nvPicPr>
                    <p:blipFill>
                      <a:blip r:embed="rId5"/>
                      <a:srcRect/>
                      <a:stretch>
                        <a:fillRect/>
                      </a:stretch>
                    </p:blipFill>
                    <p:spPr bwMode="auto">
                      <a:xfrm>
                        <a:off x="264623" y="3224827"/>
                        <a:ext cx="1838079" cy="284322"/>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37B8C5D4-927D-47B6-A558-9DF68C394480}"/>
              </a:ext>
            </a:extLst>
          </p:cNvPr>
          <p:cNvSpPr/>
          <p:nvPr/>
        </p:nvSpPr>
        <p:spPr>
          <a:xfrm>
            <a:off x="197960" y="2851813"/>
            <a:ext cx="3987541" cy="307777"/>
          </a:xfrm>
          <a:prstGeom prst="rect">
            <a:avLst/>
          </a:prstGeom>
        </p:spPr>
        <p:txBody>
          <a:bodyPr wrap="square">
            <a:spAutoFit/>
          </a:bodyPr>
          <a:lstStyle/>
          <a:p>
            <a:r>
              <a:rPr lang="en-US" sz="1400"/>
              <a:t>Can solve – Stratonovich version is same as Ito:</a:t>
            </a:r>
          </a:p>
        </p:txBody>
      </p:sp>
      <p:graphicFrame>
        <p:nvGraphicFramePr>
          <p:cNvPr id="13" name="Object 12">
            <a:extLst>
              <a:ext uri="{FF2B5EF4-FFF2-40B4-BE49-F238E27FC236}">
                <a16:creationId xmlns:a16="http://schemas.microsoft.com/office/drawing/2014/main" id="{C7BD67CC-59F7-4C62-81D6-37BB0926036D}"/>
              </a:ext>
            </a:extLst>
          </p:cNvPr>
          <p:cNvGraphicFramePr>
            <a:graphicFrameLocks noChangeAspect="1"/>
          </p:cNvGraphicFramePr>
          <p:nvPr>
            <p:extLst>
              <p:ext uri="{D42A27DB-BD31-4B8C-83A1-F6EECF244321}">
                <p14:modId xmlns:p14="http://schemas.microsoft.com/office/powerpoint/2010/main" val="543415995"/>
              </p:ext>
            </p:extLst>
          </p:nvPr>
        </p:nvGraphicFramePr>
        <p:xfrm>
          <a:off x="282805" y="4041845"/>
          <a:ext cx="3619892" cy="1441917"/>
        </p:xfrm>
        <a:graphic>
          <a:graphicData uri="http://schemas.openxmlformats.org/presentationml/2006/ole">
            <mc:AlternateContent xmlns:mc="http://schemas.openxmlformats.org/markup-compatibility/2006">
              <mc:Choice xmlns:v="urn:schemas-microsoft-com:vml" Requires="v">
                <p:oleObj name="Equation" r:id="rId6" imgW="3060360" imgH="1231560" progId="Equation.DSMT4">
                  <p:embed/>
                </p:oleObj>
              </mc:Choice>
              <mc:Fallback>
                <p:oleObj name="Equation" r:id="rId6" imgW="3060360" imgH="1231560" progId="Equation.DSMT4">
                  <p:embed/>
                  <p:pic>
                    <p:nvPicPr>
                      <p:cNvPr id="0" name="Object 5"/>
                      <p:cNvPicPr>
                        <a:picLocks noChangeAspect="1" noChangeArrowheads="1"/>
                      </p:cNvPicPr>
                      <p:nvPr/>
                    </p:nvPicPr>
                    <p:blipFill>
                      <a:blip r:embed="rId7"/>
                      <a:srcRect/>
                      <a:stretch>
                        <a:fillRect/>
                      </a:stretch>
                    </p:blipFill>
                    <p:spPr bwMode="auto">
                      <a:xfrm>
                        <a:off x="282805" y="4041845"/>
                        <a:ext cx="3619892" cy="1441917"/>
                      </a:xfrm>
                      <a:prstGeom prst="rect">
                        <a:avLst/>
                      </a:prstGeom>
                      <a:noFill/>
                    </p:spPr>
                  </p:pic>
                </p:oleObj>
              </mc:Fallback>
            </mc:AlternateContent>
          </a:graphicData>
        </a:graphic>
      </p:graphicFrame>
      <p:sp>
        <p:nvSpPr>
          <p:cNvPr id="14" name="Rectangle 13">
            <a:extLst>
              <a:ext uri="{FF2B5EF4-FFF2-40B4-BE49-F238E27FC236}">
                <a16:creationId xmlns:a16="http://schemas.microsoft.com/office/drawing/2014/main" id="{2AF2361A-0BA8-4AE1-ABE8-9B02E4DDE56A}"/>
              </a:ext>
            </a:extLst>
          </p:cNvPr>
          <p:cNvSpPr/>
          <p:nvPr/>
        </p:nvSpPr>
        <p:spPr>
          <a:xfrm>
            <a:off x="197961" y="3634315"/>
            <a:ext cx="2516960" cy="307777"/>
          </a:xfrm>
          <a:prstGeom prst="rect">
            <a:avLst/>
          </a:prstGeom>
        </p:spPr>
        <p:txBody>
          <a:bodyPr wrap="square">
            <a:spAutoFit/>
          </a:bodyPr>
          <a:lstStyle/>
          <a:p>
            <a:r>
              <a:rPr lang="en-US" sz="1400"/>
              <a:t>Probability distribution is:</a:t>
            </a:r>
          </a:p>
        </p:txBody>
      </p:sp>
      <p:sp>
        <p:nvSpPr>
          <p:cNvPr id="15" name="TextBox 14">
            <a:extLst>
              <a:ext uri="{FF2B5EF4-FFF2-40B4-BE49-F238E27FC236}">
                <a16:creationId xmlns:a16="http://schemas.microsoft.com/office/drawing/2014/main" id="{5F0E8839-8451-4CC4-9ACD-96E54ED29C8A}"/>
              </a:ext>
            </a:extLst>
          </p:cNvPr>
          <p:cNvSpPr txBox="1"/>
          <p:nvPr/>
        </p:nvSpPr>
        <p:spPr>
          <a:xfrm>
            <a:off x="191025" y="1263826"/>
            <a:ext cx="1911677" cy="307777"/>
          </a:xfrm>
          <a:prstGeom prst="rect">
            <a:avLst/>
          </a:prstGeom>
          <a:noFill/>
        </p:spPr>
        <p:txBody>
          <a:bodyPr wrap="none" rtlCol="0">
            <a:spAutoFit/>
          </a:bodyPr>
          <a:lstStyle/>
          <a:p>
            <a:r>
              <a:rPr lang="en-US" sz="1400"/>
              <a:t>Let’s do a few examples</a:t>
            </a:r>
            <a:endParaRPr lang="en-US"/>
          </a:p>
        </p:txBody>
      </p:sp>
      <p:sp>
        <p:nvSpPr>
          <p:cNvPr id="16" name="Rectangle 15">
            <a:extLst>
              <a:ext uri="{FF2B5EF4-FFF2-40B4-BE49-F238E27FC236}">
                <a16:creationId xmlns:a16="http://schemas.microsoft.com/office/drawing/2014/main" id="{7C723E14-B9E9-4315-AB2A-225C38793A45}"/>
              </a:ext>
            </a:extLst>
          </p:cNvPr>
          <p:cNvSpPr/>
          <p:nvPr/>
        </p:nvSpPr>
        <p:spPr>
          <a:xfrm>
            <a:off x="5337139" y="1694747"/>
            <a:ext cx="2432118" cy="523220"/>
          </a:xfrm>
          <a:prstGeom prst="rect">
            <a:avLst/>
          </a:prstGeom>
        </p:spPr>
        <p:txBody>
          <a:bodyPr wrap="square">
            <a:spAutoFit/>
          </a:bodyPr>
          <a:lstStyle/>
          <a:p>
            <a:r>
              <a:rPr lang="en-US" sz="1400" b="1"/>
              <a:t>Example 2</a:t>
            </a:r>
          </a:p>
          <a:p>
            <a:r>
              <a:rPr lang="en-US" sz="1400"/>
              <a:t>Consider following example:</a:t>
            </a:r>
          </a:p>
        </p:txBody>
      </p:sp>
      <p:graphicFrame>
        <p:nvGraphicFramePr>
          <p:cNvPr id="17" name="Object 16">
            <a:extLst>
              <a:ext uri="{FF2B5EF4-FFF2-40B4-BE49-F238E27FC236}">
                <a16:creationId xmlns:a16="http://schemas.microsoft.com/office/drawing/2014/main" id="{A93E8AEF-9230-4457-97E7-118A71DDA97A}"/>
              </a:ext>
            </a:extLst>
          </p:cNvPr>
          <p:cNvGraphicFramePr>
            <a:graphicFrameLocks noChangeAspect="1"/>
          </p:cNvGraphicFramePr>
          <p:nvPr>
            <p:extLst>
              <p:ext uri="{D42A27DB-BD31-4B8C-83A1-F6EECF244321}">
                <p14:modId xmlns:p14="http://schemas.microsoft.com/office/powerpoint/2010/main" val="3345599361"/>
              </p:ext>
            </p:extLst>
          </p:nvPr>
        </p:nvGraphicFramePr>
        <p:xfrm>
          <a:off x="5396028" y="2247724"/>
          <a:ext cx="1741488" cy="539750"/>
        </p:xfrm>
        <a:graphic>
          <a:graphicData uri="http://schemas.openxmlformats.org/presentationml/2006/ole">
            <mc:AlternateContent xmlns:mc="http://schemas.openxmlformats.org/markup-compatibility/2006">
              <mc:Choice xmlns:v="urn:schemas-microsoft-com:vml" Requires="v">
                <p:oleObj name="Equation" r:id="rId8" imgW="1180800" imgH="393480" progId="Equation.DSMT4">
                  <p:embed/>
                </p:oleObj>
              </mc:Choice>
              <mc:Fallback>
                <p:oleObj name="Equation" r:id="rId8" imgW="1180800" imgH="393480" progId="Equation.DSMT4">
                  <p:embed/>
                  <p:pic>
                    <p:nvPicPr>
                      <p:cNvPr id="8" name="Object 7">
                        <a:extLst>
                          <a:ext uri="{FF2B5EF4-FFF2-40B4-BE49-F238E27FC236}">
                            <a16:creationId xmlns:a16="http://schemas.microsoft.com/office/drawing/2014/main" id="{BFEDB6A7-73BA-4955-9C47-4B6C1A83E76A}"/>
                          </a:ext>
                        </a:extLst>
                      </p:cNvPr>
                      <p:cNvPicPr>
                        <a:picLocks noChangeAspect="1" noChangeArrowheads="1"/>
                      </p:cNvPicPr>
                      <p:nvPr/>
                    </p:nvPicPr>
                    <p:blipFill>
                      <a:blip r:embed="rId9"/>
                      <a:srcRect/>
                      <a:stretch>
                        <a:fillRect/>
                      </a:stretch>
                    </p:blipFill>
                    <p:spPr bwMode="auto">
                      <a:xfrm>
                        <a:off x="5396028" y="2247724"/>
                        <a:ext cx="1741488" cy="5397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2AF475B7-B77A-4CF2-AB12-57FBBA7626FE}"/>
              </a:ext>
            </a:extLst>
          </p:cNvPr>
          <p:cNvGraphicFramePr>
            <a:graphicFrameLocks noChangeAspect="1"/>
          </p:cNvGraphicFramePr>
          <p:nvPr>
            <p:extLst>
              <p:ext uri="{D42A27DB-BD31-4B8C-83A1-F6EECF244321}">
                <p14:modId xmlns:p14="http://schemas.microsoft.com/office/powerpoint/2010/main" val="3706723382"/>
              </p:ext>
            </p:extLst>
          </p:nvPr>
        </p:nvGraphicFramePr>
        <p:xfrm>
          <a:off x="5396028" y="3159590"/>
          <a:ext cx="3597275" cy="1200150"/>
        </p:xfrm>
        <a:graphic>
          <a:graphicData uri="http://schemas.openxmlformats.org/presentationml/2006/ole">
            <mc:AlternateContent xmlns:mc="http://schemas.openxmlformats.org/markup-compatibility/2006">
              <mc:Choice xmlns:v="urn:schemas-microsoft-com:vml" Requires="v">
                <p:oleObj name="Equation" r:id="rId10" imgW="2857320" imgH="965160" progId="Equation.DSMT4">
                  <p:embed/>
                </p:oleObj>
              </mc:Choice>
              <mc:Fallback>
                <p:oleObj name="Equation" r:id="rId10" imgW="2857320" imgH="965160" progId="Equation.DSMT4">
                  <p:embed/>
                  <p:pic>
                    <p:nvPicPr>
                      <p:cNvPr id="10" name="Object 9">
                        <a:extLst>
                          <a:ext uri="{FF2B5EF4-FFF2-40B4-BE49-F238E27FC236}">
                            <a16:creationId xmlns:a16="http://schemas.microsoft.com/office/drawing/2014/main" id="{02C743B9-B617-4E93-ABC8-41ABDD5C5BCC}"/>
                          </a:ext>
                        </a:extLst>
                      </p:cNvPr>
                      <p:cNvPicPr>
                        <a:picLocks noChangeAspect="1" noChangeArrowheads="1"/>
                      </p:cNvPicPr>
                      <p:nvPr/>
                    </p:nvPicPr>
                    <p:blipFill>
                      <a:blip r:embed="rId11"/>
                      <a:srcRect/>
                      <a:stretch>
                        <a:fillRect/>
                      </a:stretch>
                    </p:blipFill>
                    <p:spPr bwMode="auto">
                      <a:xfrm>
                        <a:off x="5396028" y="3159590"/>
                        <a:ext cx="3597275" cy="1200150"/>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124F402B-00BE-4594-9597-44D329B8D8B0}"/>
              </a:ext>
            </a:extLst>
          </p:cNvPr>
          <p:cNvSpPr/>
          <p:nvPr/>
        </p:nvSpPr>
        <p:spPr>
          <a:xfrm>
            <a:off x="5337139" y="2851813"/>
            <a:ext cx="3987541" cy="307777"/>
          </a:xfrm>
          <a:prstGeom prst="rect">
            <a:avLst/>
          </a:prstGeom>
        </p:spPr>
        <p:txBody>
          <a:bodyPr wrap="square">
            <a:spAutoFit/>
          </a:bodyPr>
          <a:lstStyle/>
          <a:p>
            <a:r>
              <a:rPr lang="en-US" sz="1400"/>
              <a:t>Can solve – Stratonovich version is same as Ito:</a:t>
            </a:r>
          </a:p>
        </p:txBody>
      </p:sp>
      <p:sp>
        <p:nvSpPr>
          <p:cNvPr id="21" name="Rectangle 20">
            <a:extLst>
              <a:ext uri="{FF2B5EF4-FFF2-40B4-BE49-F238E27FC236}">
                <a16:creationId xmlns:a16="http://schemas.microsoft.com/office/drawing/2014/main" id="{0A54D5E2-C94A-4772-97C3-42573220B50D}"/>
              </a:ext>
            </a:extLst>
          </p:cNvPr>
          <p:cNvSpPr/>
          <p:nvPr/>
        </p:nvSpPr>
        <p:spPr>
          <a:xfrm>
            <a:off x="5396028" y="4416827"/>
            <a:ext cx="6066966" cy="523220"/>
          </a:xfrm>
          <a:prstGeom prst="rect">
            <a:avLst/>
          </a:prstGeom>
        </p:spPr>
        <p:txBody>
          <a:bodyPr wrap="square">
            <a:spAutoFit/>
          </a:bodyPr>
          <a:lstStyle/>
          <a:p>
            <a:r>
              <a:rPr lang="en-US" sz="1400"/>
              <a:t>Probability distribution is difficult…but X(t) seems to be weighted sum of W’s and so might be just corresponding Gaussian:</a:t>
            </a:r>
          </a:p>
        </p:txBody>
      </p:sp>
      <p:sp>
        <p:nvSpPr>
          <p:cNvPr id="20" name="Title 1">
            <a:extLst>
              <a:ext uri="{FF2B5EF4-FFF2-40B4-BE49-F238E27FC236}">
                <a16:creationId xmlns:a16="http://schemas.microsoft.com/office/drawing/2014/main" id="{0EE79A76-EC77-4466-B9B0-1502CFF86935}"/>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2549820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543915"/>
            <a:ext cx="2432118" cy="523220"/>
          </a:xfrm>
          <a:prstGeom prst="rect">
            <a:avLst/>
          </a:prstGeom>
        </p:spPr>
        <p:txBody>
          <a:bodyPr wrap="square">
            <a:spAutoFit/>
          </a:bodyPr>
          <a:lstStyle/>
          <a:p>
            <a:r>
              <a:rPr lang="en-US" sz="1400" b="1"/>
              <a:t>Example 3</a:t>
            </a:r>
          </a:p>
          <a:p>
            <a:r>
              <a:rPr lang="en-US" sz="1400"/>
              <a:t>Consider following example:</a:t>
            </a:r>
          </a:p>
        </p:txBody>
      </p:sp>
      <p:sp>
        <p:nvSpPr>
          <p:cNvPr id="2" name="Rectangle 2">
            <a:extLst>
              <a:ext uri="{FF2B5EF4-FFF2-40B4-BE49-F238E27FC236}">
                <a16:creationId xmlns:a16="http://schemas.microsoft.com/office/drawing/2014/main" id="{CDECCE65-A425-4644-B3AA-70A948A1A002}"/>
              </a:ext>
            </a:extLst>
          </p:cNvPr>
          <p:cNvSpPr>
            <a:spLocks noChangeArrowheads="1"/>
          </p:cNvSpPr>
          <p:nvPr/>
        </p:nvSpPr>
        <p:spPr bwMode="auto">
          <a:xfrm>
            <a:off x="282805" y="1885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FEDB6A7-73BA-4955-9C47-4B6C1A83E76A}"/>
              </a:ext>
            </a:extLst>
          </p:cNvPr>
          <p:cNvGraphicFramePr>
            <a:graphicFrameLocks noChangeAspect="1"/>
          </p:cNvGraphicFramePr>
          <p:nvPr>
            <p:extLst>
              <p:ext uri="{D42A27DB-BD31-4B8C-83A1-F6EECF244321}">
                <p14:modId xmlns:p14="http://schemas.microsoft.com/office/powerpoint/2010/main" val="946654075"/>
              </p:ext>
            </p:extLst>
          </p:nvPr>
        </p:nvGraphicFramePr>
        <p:xfrm>
          <a:off x="264623" y="2128613"/>
          <a:ext cx="1739900" cy="539750"/>
        </p:xfrm>
        <a:graphic>
          <a:graphicData uri="http://schemas.openxmlformats.org/presentationml/2006/ole">
            <mc:AlternateContent xmlns:mc="http://schemas.openxmlformats.org/markup-compatibility/2006">
              <mc:Choice xmlns:v="urn:schemas-microsoft-com:vml" Requires="v">
                <p:oleObj name="Equation" r:id="rId2" imgW="1180800" imgH="393480" progId="Equation.DSMT4">
                  <p:embed/>
                </p:oleObj>
              </mc:Choice>
              <mc:Fallback>
                <p:oleObj name="Equation" r:id="rId2" imgW="1180800" imgH="393480" progId="Equation.DSMT4">
                  <p:embed/>
                  <p:pic>
                    <p:nvPicPr>
                      <p:cNvPr id="8" name="Object 7">
                        <a:extLst>
                          <a:ext uri="{FF2B5EF4-FFF2-40B4-BE49-F238E27FC236}">
                            <a16:creationId xmlns:a16="http://schemas.microsoft.com/office/drawing/2014/main" id="{BFEDB6A7-73BA-4955-9C47-4B6C1A83E76A}"/>
                          </a:ext>
                        </a:extLst>
                      </p:cNvPr>
                      <p:cNvPicPr>
                        <a:picLocks noChangeAspect="1" noChangeArrowheads="1"/>
                      </p:cNvPicPr>
                      <p:nvPr/>
                    </p:nvPicPr>
                    <p:blipFill>
                      <a:blip r:embed="rId3"/>
                      <a:srcRect/>
                      <a:stretch>
                        <a:fillRect/>
                      </a:stretch>
                    </p:blipFill>
                    <p:spPr bwMode="auto">
                      <a:xfrm>
                        <a:off x="264623" y="2128613"/>
                        <a:ext cx="1739900" cy="53975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3BF6CCC0-BE8F-449D-B6B6-CFEDA052E2E2}"/>
              </a:ext>
            </a:extLst>
          </p:cNvPr>
          <p:cNvSpPr>
            <a:spLocks noChangeArrowheads="1"/>
          </p:cNvSpPr>
          <p:nvPr/>
        </p:nvSpPr>
        <p:spPr bwMode="auto">
          <a:xfrm>
            <a:off x="174519" y="280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a:extLst>
              <a:ext uri="{FF2B5EF4-FFF2-40B4-BE49-F238E27FC236}">
                <a16:creationId xmlns:a16="http://schemas.microsoft.com/office/drawing/2014/main" id="{37B8C5D4-927D-47B6-A558-9DF68C394480}"/>
              </a:ext>
            </a:extLst>
          </p:cNvPr>
          <p:cNvSpPr/>
          <p:nvPr/>
        </p:nvSpPr>
        <p:spPr>
          <a:xfrm>
            <a:off x="197960" y="2700981"/>
            <a:ext cx="3987541" cy="307777"/>
          </a:xfrm>
          <a:prstGeom prst="rect">
            <a:avLst/>
          </a:prstGeom>
        </p:spPr>
        <p:txBody>
          <a:bodyPr wrap="square">
            <a:spAutoFit/>
          </a:bodyPr>
          <a:lstStyle/>
          <a:p>
            <a:r>
              <a:rPr lang="en-US" sz="1400"/>
              <a:t>Let’s translate to Stratovich version:</a:t>
            </a:r>
          </a:p>
        </p:txBody>
      </p:sp>
      <p:sp>
        <p:nvSpPr>
          <p:cNvPr id="15" name="TextBox 14">
            <a:extLst>
              <a:ext uri="{FF2B5EF4-FFF2-40B4-BE49-F238E27FC236}">
                <a16:creationId xmlns:a16="http://schemas.microsoft.com/office/drawing/2014/main" id="{5F0E8839-8451-4CC4-9ACD-96E54ED29C8A}"/>
              </a:ext>
            </a:extLst>
          </p:cNvPr>
          <p:cNvSpPr txBox="1"/>
          <p:nvPr/>
        </p:nvSpPr>
        <p:spPr>
          <a:xfrm>
            <a:off x="191025" y="1112994"/>
            <a:ext cx="1911677" cy="307777"/>
          </a:xfrm>
          <a:prstGeom prst="rect">
            <a:avLst/>
          </a:prstGeom>
          <a:noFill/>
        </p:spPr>
        <p:txBody>
          <a:bodyPr wrap="none" rtlCol="0">
            <a:spAutoFit/>
          </a:bodyPr>
          <a:lstStyle/>
          <a:p>
            <a:r>
              <a:rPr lang="en-US" sz="1400"/>
              <a:t>Let’s do a few examples</a:t>
            </a:r>
            <a:endParaRPr lang="en-US"/>
          </a:p>
        </p:txBody>
      </p:sp>
      <p:graphicFrame>
        <p:nvGraphicFramePr>
          <p:cNvPr id="7" name="Object 6">
            <a:extLst>
              <a:ext uri="{FF2B5EF4-FFF2-40B4-BE49-F238E27FC236}">
                <a16:creationId xmlns:a16="http://schemas.microsoft.com/office/drawing/2014/main" id="{CCBE5A56-4A0C-41A5-901D-0B0D99AD8AB6}"/>
              </a:ext>
            </a:extLst>
          </p:cNvPr>
          <p:cNvGraphicFramePr>
            <a:graphicFrameLocks noChangeAspect="1"/>
          </p:cNvGraphicFramePr>
          <p:nvPr>
            <p:extLst>
              <p:ext uri="{D42A27DB-BD31-4B8C-83A1-F6EECF244321}">
                <p14:modId xmlns:p14="http://schemas.microsoft.com/office/powerpoint/2010/main" val="203723684"/>
              </p:ext>
            </p:extLst>
          </p:nvPr>
        </p:nvGraphicFramePr>
        <p:xfrm>
          <a:off x="282805" y="3156968"/>
          <a:ext cx="6823075" cy="1033463"/>
        </p:xfrm>
        <a:graphic>
          <a:graphicData uri="http://schemas.openxmlformats.org/presentationml/2006/ole">
            <mc:AlternateContent xmlns:mc="http://schemas.openxmlformats.org/markup-compatibility/2006">
              <mc:Choice xmlns:v="urn:schemas-microsoft-com:vml" Requires="v">
                <p:oleObj name="Equation" r:id="rId4" imgW="5016240" imgH="761760" progId="Equation.DSMT4">
                  <p:embed/>
                </p:oleObj>
              </mc:Choice>
              <mc:Fallback>
                <p:oleObj name="Equation" r:id="rId4" imgW="5016240" imgH="761760" progId="Equation.DSMT4">
                  <p:embed/>
                  <p:pic>
                    <p:nvPicPr>
                      <p:cNvPr id="0" name="Object 1"/>
                      <p:cNvPicPr>
                        <a:picLocks noChangeAspect="1" noChangeArrowheads="1"/>
                      </p:cNvPicPr>
                      <p:nvPr/>
                    </p:nvPicPr>
                    <p:blipFill>
                      <a:blip r:embed="rId5"/>
                      <a:srcRect/>
                      <a:stretch>
                        <a:fillRect/>
                      </a:stretch>
                    </p:blipFill>
                    <p:spPr bwMode="auto">
                      <a:xfrm>
                        <a:off x="282805" y="3156968"/>
                        <a:ext cx="6823075" cy="1033463"/>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37D7938C-1500-4BAE-A915-87F227F45500}"/>
              </a:ext>
            </a:extLst>
          </p:cNvPr>
          <p:cNvGraphicFramePr>
            <a:graphicFrameLocks noChangeAspect="1"/>
          </p:cNvGraphicFramePr>
          <p:nvPr>
            <p:extLst>
              <p:ext uri="{D42A27DB-BD31-4B8C-83A1-F6EECF244321}">
                <p14:modId xmlns:p14="http://schemas.microsoft.com/office/powerpoint/2010/main" val="3074522845"/>
              </p:ext>
            </p:extLst>
          </p:nvPr>
        </p:nvGraphicFramePr>
        <p:xfrm>
          <a:off x="250538" y="4688448"/>
          <a:ext cx="1916113" cy="503237"/>
        </p:xfrm>
        <a:graphic>
          <a:graphicData uri="http://schemas.openxmlformats.org/presentationml/2006/ole">
            <mc:AlternateContent xmlns:mc="http://schemas.openxmlformats.org/markup-compatibility/2006">
              <mc:Choice xmlns:v="urn:schemas-microsoft-com:vml" Requires="v">
                <p:oleObj name="Equation" r:id="rId6" imgW="1434960" imgH="368280" progId="Equation.DSMT4">
                  <p:embed/>
                </p:oleObj>
              </mc:Choice>
              <mc:Fallback>
                <p:oleObj name="Equation" r:id="rId6" imgW="1434960" imgH="368280" progId="Equation.DSMT4">
                  <p:embed/>
                  <p:pic>
                    <p:nvPicPr>
                      <p:cNvPr id="0" name="Object 5"/>
                      <p:cNvPicPr>
                        <a:picLocks noChangeAspect="1" noChangeArrowheads="1"/>
                      </p:cNvPicPr>
                      <p:nvPr/>
                    </p:nvPicPr>
                    <p:blipFill>
                      <a:blip r:embed="rId7"/>
                      <a:srcRect/>
                      <a:stretch>
                        <a:fillRect/>
                      </a:stretch>
                    </p:blipFill>
                    <p:spPr bwMode="auto">
                      <a:xfrm>
                        <a:off x="250538" y="4688448"/>
                        <a:ext cx="1916113" cy="503237"/>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EFF762E6-88A5-4DF5-975E-37851824BA86}"/>
              </a:ext>
            </a:extLst>
          </p:cNvPr>
          <p:cNvSpPr/>
          <p:nvPr/>
        </p:nvSpPr>
        <p:spPr>
          <a:xfrm>
            <a:off x="197960" y="4338641"/>
            <a:ext cx="1806563" cy="307777"/>
          </a:xfrm>
          <a:prstGeom prst="rect">
            <a:avLst/>
          </a:prstGeom>
        </p:spPr>
        <p:txBody>
          <a:bodyPr wrap="square">
            <a:spAutoFit/>
          </a:bodyPr>
          <a:lstStyle/>
          <a:p>
            <a:r>
              <a:rPr lang="en-US" sz="1400"/>
              <a:t>Then solution follows:</a:t>
            </a:r>
          </a:p>
        </p:txBody>
      </p:sp>
      <p:graphicFrame>
        <p:nvGraphicFramePr>
          <p:cNvPr id="23" name="Object 22">
            <a:extLst>
              <a:ext uri="{FF2B5EF4-FFF2-40B4-BE49-F238E27FC236}">
                <a16:creationId xmlns:a16="http://schemas.microsoft.com/office/drawing/2014/main" id="{A3E8B7E1-2AA5-48EE-9DDB-DF45EE91F54D}"/>
              </a:ext>
            </a:extLst>
          </p:cNvPr>
          <p:cNvGraphicFramePr>
            <a:graphicFrameLocks noChangeAspect="1"/>
          </p:cNvGraphicFramePr>
          <p:nvPr>
            <p:extLst>
              <p:ext uri="{D42A27DB-BD31-4B8C-83A1-F6EECF244321}">
                <p14:modId xmlns:p14="http://schemas.microsoft.com/office/powerpoint/2010/main" val="4125071916"/>
              </p:ext>
            </p:extLst>
          </p:nvPr>
        </p:nvGraphicFramePr>
        <p:xfrm>
          <a:off x="9036050" y="3730625"/>
          <a:ext cx="2349500" cy="533400"/>
        </p:xfrm>
        <a:graphic>
          <a:graphicData uri="http://schemas.openxmlformats.org/presentationml/2006/ole">
            <mc:AlternateContent xmlns:mc="http://schemas.openxmlformats.org/markup-compatibility/2006">
              <mc:Choice xmlns:v="urn:schemas-microsoft-com:vml" Requires="v">
                <p:oleObj name="Equation" r:id="rId8" imgW="1726920" imgH="393480" progId="Equation.DSMT4">
                  <p:embed/>
                </p:oleObj>
              </mc:Choice>
              <mc:Fallback>
                <p:oleObj name="Equation" r:id="rId8" imgW="1726920" imgH="393480" progId="Equation.DSMT4">
                  <p:embed/>
                  <p:pic>
                    <p:nvPicPr>
                      <p:cNvPr id="7" name="Object 6">
                        <a:extLst>
                          <a:ext uri="{FF2B5EF4-FFF2-40B4-BE49-F238E27FC236}">
                            <a16:creationId xmlns:a16="http://schemas.microsoft.com/office/drawing/2014/main" id="{CCBE5A56-4A0C-41A5-901D-0B0D99AD8AB6}"/>
                          </a:ext>
                        </a:extLst>
                      </p:cNvPr>
                      <p:cNvPicPr>
                        <a:picLocks noChangeAspect="1" noChangeArrowheads="1"/>
                      </p:cNvPicPr>
                      <p:nvPr/>
                    </p:nvPicPr>
                    <p:blipFill>
                      <a:blip r:embed="rId9"/>
                      <a:srcRect/>
                      <a:stretch>
                        <a:fillRect/>
                      </a:stretch>
                    </p:blipFill>
                    <p:spPr bwMode="auto">
                      <a:xfrm>
                        <a:off x="9036050" y="3730625"/>
                        <a:ext cx="2349500" cy="533400"/>
                      </a:xfrm>
                      <a:prstGeom prst="rect">
                        <a:avLst/>
                      </a:prstGeom>
                      <a:noFill/>
                    </p:spPr>
                  </p:pic>
                </p:oleObj>
              </mc:Fallback>
            </mc:AlternateContent>
          </a:graphicData>
        </a:graphic>
      </p:graphicFrame>
      <p:cxnSp>
        <p:nvCxnSpPr>
          <p:cNvPr id="25" name="Straight Arrow Connector 24">
            <a:extLst>
              <a:ext uri="{FF2B5EF4-FFF2-40B4-BE49-F238E27FC236}">
                <a16:creationId xmlns:a16="http://schemas.microsoft.com/office/drawing/2014/main" id="{76E3E2C5-67B2-496E-9D8B-6EA77B48337C}"/>
              </a:ext>
            </a:extLst>
          </p:cNvPr>
          <p:cNvCxnSpPr/>
          <p:nvPr/>
        </p:nvCxnSpPr>
        <p:spPr>
          <a:xfrm>
            <a:off x="7324627" y="3997325"/>
            <a:ext cx="125062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6" name="Rectangle 8">
            <a:extLst>
              <a:ext uri="{FF2B5EF4-FFF2-40B4-BE49-F238E27FC236}">
                <a16:creationId xmlns:a16="http://schemas.microsoft.com/office/drawing/2014/main" id="{1E842A7A-77FE-43AF-A713-A61E69AAEA52}"/>
              </a:ext>
            </a:extLst>
          </p:cNvPr>
          <p:cNvSpPr>
            <a:spLocks noChangeArrowheads="1"/>
          </p:cNvSpPr>
          <p:nvPr/>
        </p:nvSpPr>
        <p:spPr bwMode="auto">
          <a:xfrm>
            <a:off x="3155951" y="3016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A2918557-D75A-42FA-940A-8DC7B42A1A20}"/>
              </a:ext>
            </a:extLst>
          </p:cNvPr>
          <p:cNvGraphicFramePr>
            <a:graphicFrameLocks noChangeAspect="1"/>
          </p:cNvGraphicFramePr>
          <p:nvPr>
            <p:extLst>
              <p:ext uri="{D42A27DB-BD31-4B8C-83A1-F6EECF244321}">
                <p14:modId xmlns:p14="http://schemas.microsoft.com/office/powerpoint/2010/main" val="3994674540"/>
              </p:ext>
            </p:extLst>
          </p:nvPr>
        </p:nvGraphicFramePr>
        <p:xfrm>
          <a:off x="269869" y="5627016"/>
          <a:ext cx="8766181" cy="1033459"/>
        </p:xfrm>
        <a:graphic>
          <a:graphicData uri="http://schemas.openxmlformats.org/presentationml/2006/ole">
            <mc:AlternateContent xmlns:mc="http://schemas.openxmlformats.org/markup-compatibility/2006">
              <mc:Choice xmlns:v="urn:schemas-microsoft-com:vml" Requires="v">
                <p:oleObj name="Equation" r:id="rId10" imgW="7251480" imgH="838080" progId="Equation.DSMT4">
                  <p:embed/>
                </p:oleObj>
              </mc:Choice>
              <mc:Fallback>
                <p:oleObj name="Equation" r:id="rId10" imgW="7251480" imgH="838080" progId="Equation.DSMT4">
                  <p:embed/>
                  <p:pic>
                    <p:nvPicPr>
                      <p:cNvPr id="0" name="Object 7"/>
                      <p:cNvPicPr>
                        <a:picLocks noChangeAspect="1" noChangeArrowheads="1"/>
                      </p:cNvPicPr>
                      <p:nvPr/>
                    </p:nvPicPr>
                    <p:blipFill>
                      <a:blip r:embed="rId11"/>
                      <a:srcRect/>
                      <a:stretch>
                        <a:fillRect/>
                      </a:stretch>
                    </p:blipFill>
                    <p:spPr bwMode="auto">
                      <a:xfrm>
                        <a:off x="269869" y="5627016"/>
                        <a:ext cx="8766181" cy="1033459"/>
                      </a:xfrm>
                      <a:prstGeom prst="rect">
                        <a:avLst/>
                      </a:prstGeom>
                      <a:noFill/>
                    </p:spPr>
                  </p:pic>
                </p:oleObj>
              </mc:Fallback>
            </mc:AlternateContent>
          </a:graphicData>
        </a:graphic>
      </p:graphicFrame>
      <p:sp>
        <p:nvSpPr>
          <p:cNvPr id="28" name="Rectangle 27">
            <a:extLst>
              <a:ext uri="{FF2B5EF4-FFF2-40B4-BE49-F238E27FC236}">
                <a16:creationId xmlns:a16="http://schemas.microsoft.com/office/drawing/2014/main" id="{ACF0F3D3-AA88-4759-8D63-DBB790CD74A7}"/>
              </a:ext>
            </a:extLst>
          </p:cNvPr>
          <p:cNvSpPr/>
          <p:nvPr/>
        </p:nvSpPr>
        <p:spPr>
          <a:xfrm>
            <a:off x="179130" y="5300087"/>
            <a:ext cx="4645789" cy="307777"/>
          </a:xfrm>
          <a:prstGeom prst="rect">
            <a:avLst/>
          </a:prstGeom>
        </p:spPr>
        <p:txBody>
          <a:bodyPr wrap="square">
            <a:spAutoFit/>
          </a:bodyPr>
          <a:lstStyle/>
          <a:p>
            <a:r>
              <a:rPr lang="en-US" sz="1400"/>
              <a:t>Probability distribution is….note it’s log-normal…</a:t>
            </a:r>
          </a:p>
        </p:txBody>
      </p:sp>
      <p:sp>
        <p:nvSpPr>
          <p:cNvPr id="18" name="Title 1">
            <a:extLst>
              <a:ext uri="{FF2B5EF4-FFF2-40B4-BE49-F238E27FC236}">
                <a16:creationId xmlns:a16="http://schemas.microsoft.com/office/drawing/2014/main" id="{BDD5B97A-E9A0-47C0-878B-7671A8746663}"/>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336184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543915"/>
            <a:ext cx="2432118" cy="523220"/>
          </a:xfrm>
          <a:prstGeom prst="rect">
            <a:avLst/>
          </a:prstGeom>
        </p:spPr>
        <p:txBody>
          <a:bodyPr wrap="square">
            <a:spAutoFit/>
          </a:bodyPr>
          <a:lstStyle/>
          <a:p>
            <a:r>
              <a:rPr lang="en-US" sz="1400" b="1"/>
              <a:t>Example 4</a:t>
            </a:r>
          </a:p>
          <a:p>
            <a:r>
              <a:rPr lang="en-US" sz="1400"/>
              <a:t>Consider following example:</a:t>
            </a:r>
          </a:p>
        </p:txBody>
      </p:sp>
      <p:sp>
        <p:nvSpPr>
          <p:cNvPr id="2" name="Rectangle 2">
            <a:extLst>
              <a:ext uri="{FF2B5EF4-FFF2-40B4-BE49-F238E27FC236}">
                <a16:creationId xmlns:a16="http://schemas.microsoft.com/office/drawing/2014/main" id="{CDECCE65-A425-4644-B3AA-70A948A1A002}"/>
              </a:ext>
            </a:extLst>
          </p:cNvPr>
          <p:cNvSpPr>
            <a:spLocks noChangeArrowheads="1"/>
          </p:cNvSpPr>
          <p:nvPr/>
        </p:nvSpPr>
        <p:spPr bwMode="auto">
          <a:xfrm>
            <a:off x="282805" y="1885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FEDB6A7-73BA-4955-9C47-4B6C1A83E76A}"/>
              </a:ext>
            </a:extLst>
          </p:cNvPr>
          <p:cNvGraphicFramePr>
            <a:graphicFrameLocks noChangeAspect="1"/>
          </p:cNvGraphicFramePr>
          <p:nvPr>
            <p:extLst>
              <p:ext uri="{D42A27DB-BD31-4B8C-83A1-F6EECF244321}">
                <p14:modId xmlns:p14="http://schemas.microsoft.com/office/powerpoint/2010/main" val="146797896"/>
              </p:ext>
            </p:extLst>
          </p:nvPr>
        </p:nvGraphicFramePr>
        <p:xfrm>
          <a:off x="238121" y="2067135"/>
          <a:ext cx="4414838" cy="539750"/>
        </p:xfrm>
        <a:graphic>
          <a:graphicData uri="http://schemas.openxmlformats.org/presentationml/2006/ole">
            <mc:AlternateContent xmlns:mc="http://schemas.openxmlformats.org/markup-compatibility/2006">
              <mc:Choice xmlns:v="urn:schemas-microsoft-com:vml" Requires="v">
                <p:oleObj name="Equation" r:id="rId2" imgW="2997000" imgH="393480" progId="Equation.DSMT4">
                  <p:embed/>
                </p:oleObj>
              </mc:Choice>
              <mc:Fallback>
                <p:oleObj name="Equation" r:id="rId2" imgW="2997000" imgH="393480" progId="Equation.DSMT4">
                  <p:embed/>
                  <p:pic>
                    <p:nvPicPr>
                      <p:cNvPr id="8" name="Object 7">
                        <a:extLst>
                          <a:ext uri="{FF2B5EF4-FFF2-40B4-BE49-F238E27FC236}">
                            <a16:creationId xmlns:a16="http://schemas.microsoft.com/office/drawing/2014/main" id="{BFEDB6A7-73BA-4955-9C47-4B6C1A83E76A}"/>
                          </a:ext>
                        </a:extLst>
                      </p:cNvPr>
                      <p:cNvPicPr>
                        <a:picLocks noChangeAspect="1" noChangeArrowheads="1"/>
                      </p:cNvPicPr>
                      <p:nvPr/>
                    </p:nvPicPr>
                    <p:blipFill>
                      <a:blip r:embed="rId3"/>
                      <a:srcRect/>
                      <a:stretch>
                        <a:fillRect/>
                      </a:stretch>
                    </p:blipFill>
                    <p:spPr bwMode="auto">
                      <a:xfrm>
                        <a:off x="238121" y="2067135"/>
                        <a:ext cx="4414838" cy="53975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3BF6CCC0-BE8F-449D-B6B6-CFEDA052E2E2}"/>
              </a:ext>
            </a:extLst>
          </p:cNvPr>
          <p:cNvSpPr>
            <a:spLocks noChangeArrowheads="1"/>
          </p:cNvSpPr>
          <p:nvPr/>
        </p:nvSpPr>
        <p:spPr bwMode="auto">
          <a:xfrm>
            <a:off x="174519" y="280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a:extLst>
              <a:ext uri="{FF2B5EF4-FFF2-40B4-BE49-F238E27FC236}">
                <a16:creationId xmlns:a16="http://schemas.microsoft.com/office/drawing/2014/main" id="{37B8C5D4-927D-47B6-A558-9DF68C394480}"/>
              </a:ext>
            </a:extLst>
          </p:cNvPr>
          <p:cNvSpPr/>
          <p:nvPr/>
        </p:nvSpPr>
        <p:spPr>
          <a:xfrm>
            <a:off x="197960" y="2700981"/>
            <a:ext cx="3987541" cy="307777"/>
          </a:xfrm>
          <a:prstGeom prst="rect">
            <a:avLst/>
          </a:prstGeom>
        </p:spPr>
        <p:txBody>
          <a:bodyPr wrap="square">
            <a:spAutoFit/>
          </a:bodyPr>
          <a:lstStyle/>
          <a:p>
            <a:r>
              <a:rPr lang="en-US" sz="1400"/>
              <a:t>Let’s translate to Stratovich version:</a:t>
            </a:r>
          </a:p>
        </p:txBody>
      </p:sp>
      <p:sp>
        <p:nvSpPr>
          <p:cNvPr id="15" name="TextBox 14">
            <a:extLst>
              <a:ext uri="{FF2B5EF4-FFF2-40B4-BE49-F238E27FC236}">
                <a16:creationId xmlns:a16="http://schemas.microsoft.com/office/drawing/2014/main" id="{5F0E8839-8451-4CC4-9ACD-96E54ED29C8A}"/>
              </a:ext>
            </a:extLst>
          </p:cNvPr>
          <p:cNvSpPr txBox="1"/>
          <p:nvPr/>
        </p:nvSpPr>
        <p:spPr>
          <a:xfrm>
            <a:off x="191025" y="1112994"/>
            <a:ext cx="1911677" cy="307777"/>
          </a:xfrm>
          <a:prstGeom prst="rect">
            <a:avLst/>
          </a:prstGeom>
          <a:noFill/>
        </p:spPr>
        <p:txBody>
          <a:bodyPr wrap="none" rtlCol="0">
            <a:spAutoFit/>
          </a:bodyPr>
          <a:lstStyle/>
          <a:p>
            <a:r>
              <a:rPr lang="en-US" sz="1400"/>
              <a:t>Let’s do a few examples</a:t>
            </a:r>
            <a:endParaRPr lang="en-US"/>
          </a:p>
        </p:txBody>
      </p:sp>
      <p:graphicFrame>
        <p:nvGraphicFramePr>
          <p:cNvPr id="20" name="Object 19">
            <a:extLst>
              <a:ext uri="{FF2B5EF4-FFF2-40B4-BE49-F238E27FC236}">
                <a16:creationId xmlns:a16="http://schemas.microsoft.com/office/drawing/2014/main" id="{37D7938C-1500-4BAE-A915-87F227F45500}"/>
              </a:ext>
            </a:extLst>
          </p:cNvPr>
          <p:cNvGraphicFramePr>
            <a:graphicFrameLocks noChangeAspect="1"/>
          </p:cNvGraphicFramePr>
          <p:nvPr>
            <p:extLst>
              <p:ext uri="{D42A27DB-BD31-4B8C-83A1-F6EECF244321}">
                <p14:modId xmlns:p14="http://schemas.microsoft.com/office/powerpoint/2010/main" val="1096132519"/>
              </p:ext>
            </p:extLst>
          </p:nvPr>
        </p:nvGraphicFramePr>
        <p:xfrm>
          <a:off x="238121" y="4768092"/>
          <a:ext cx="3341688" cy="660400"/>
        </p:xfrm>
        <a:graphic>
          <a:graphicData uri="http://schemas.openxmlformats.org/presentationml/2006/ole">
            <mc:AlternateContent xmlns:mc="http://schemas.openxmlformats.org/markup-compatibility/2006">
              <mc:Choice xmlns:v="urn:schemas-microsoft-com:vml" Requires="v">
                <p:oleObj name="Equation" r:id="rId4" imgW="2501640" imgH="482400" progId="Equation.DSMT4">
                  <p:embed/>
                </p:oleObj>
              </mc:Choice>
              <mc:Fallback>
                <p:oleObj name="Equation" r:id="rId4" imgW="2501640" imgH="482400" progId="Equation.DSMT4">
                  <p:embed/>
                  <p:pic>
                    <p:nvPicPr>
                      <p:cNvPr id="20" name="Object 19">
                        <a:extLst>
                          <a:ext uri="{FF2B5EF4-FFF2-40B4-BE49-F238E27FC236}">
                            <a16:creationId xmlns:a16="http://schemas.microsoft.com/office/drawing/2014/main" id="{37D7938C-1500-4BAE-A915-87F227F45500}"/>
                          </a:ext>
                        </a:extLst>
                      </p:cNvPr>
                      <p:cNvPicPr>
                        <a:picLocks noChangeAspect="1" noChangeArrowheads="1"/>
                      </p:cNvPicPr>
                      <p:nvPr/>
                    </p:nvPicPr>
                    <p:blipFill>
                      <a:blip r:embed="rId5"/>
                      <a:srcRect/>
                      <a:stretch>
                        <a:fillRect/>
                      </a:stretch>
                    </p:blipFill>
                    <p:spPr bwMode="auto">
                      <a:xfrm>
                        <a:off x="238121" y="4768092"/>
                        <a:ext cx="3341688" cy="660400"/>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EFF762E6-88A5-4DF5-975E-37851824BA86}"/>
              </a:ext>
            </a:extLst>
          </p:cNvPr>
          <p:cNvSpPr/>
          <p:nvPr/>
        </p:nvSpPr>
        <p:spPr>
          <a:xfrm>
            <a:off x="197960" y="4338641"/>
            <a:ext cx="3527734" cy="307777"/>
          </a:xfrm>
          <a:prstGeom prst="rect">
            <a:avLst/>
          </a:prstGeom>
        </p:spPr>
        <p:txBody>
          <a:bodyPr wrap="square">
            <a:spAutoFit/>
          </a:bodyPr>
          <a:lstStyle/>
          <a:p>
            <a:r>
              <a:rPr lang="en-US" sz="1400"/>
              <a:t>Then solution follows…eventually:</a:t>
            </a:r>
          </a:p>
        </p:txBody>
      </p:sp>
      <p:sp>
        <p:nvSpPr>
          <p:cNvPr id="26" name="Rectangle 8">
            <a:extLst>
              <a:ext uri="{FF2B5EF4-FFF2-40B4-BE49-F238E27FC236}">
                <a16:creationId xmlns:a16="http://schemas.microsoft.com/office/drawing/2014/main" id="{1E842A7A-77FE-43AF-A713-A61E69AAEA52}"/>
              </a:ext>
            </a:extLst>
          </p:cNvPr>
          <p:cNvSpPr>
            <a:spLocks noChangeArrowheads="1"/>
          </p:cNvSpPr>
          <p:nvPr/>
        </p:nvSpPr>
        <p:spPr bwMode="auto">
          <a:xfrm>
            <a:off x="3155951" y="3016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93234832-3393-473C-9AB1-9D5E0804E7C9}"/>
              </a:ext>
            </a:extLst>
          </p:cNvPr>
          <p:cNvGraphicFramePr>
            <a:graphicFrameLocks noChangeAspect="1"/>
          </p:cNvGraphicFramePr>
          <p:nvPr>
            <p:extLst>
              <p:ext uri="{D42A27DB-BD31-4B8C-83A1-F6EECF244321}">
                <p14:modId xmlns:p14="http://schemas.microsoft.com/office/powerpoint/2010/main" val="700860318"/>
              </p:ext>
            </p:extLst>
          </p:nvPr>
        </p:nvGraphicFramePr>
        <p:xfrm>
          <a:off x="282805" y="3158965"/>
          <a:ext cx="2103736" cy="1080713"/>
        </p:xfrm>
        <a:graphic>
          <a:graphicData uri="http://schemas.openxmlformats.org/presentationml/2006/ole">
            <mc:AlternateContent xmlns:mc="http://schemas.openxmlformats.org/markup-compatibility/2006">
              <mc:Choice xmlns:v="urn:schemas-microsoft-com:vml" Requires="v">
                <p:oleObj name="Equation" r:id="rId6" imgW="1727200" imgH="889000" progId="Equation.DSMT4">
                  <p:embed/>
                </p:oleObj>
              </mc:Choice>
              <mc:Fallback>
                <p:oleObj name="Equation" r:id="rId6" imgW="1727200" imgH="889000" progId="Equation.DSMT4">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805" y="3158965"/>
                        <a:ext cx="2103736" cy="1080713"/>
                      </a:xfrm>
                      <a:prstGeom prst="rect">
                        <a:avLst/>
                      </a:prstGeom>
                      <a:noFill/>
                    </p:spPr>
                  </p:pic>
                </p:oleObj>
              </mc:Fallback>
            </mc:AlternateContent>
          </a:graphicData>
        </a:graphic>
      </p:graphicFrame>
      <p:sp>
        <p:nvSpPr>
          <p:cNvPr id="14" name="Title 1">
            <a:extLst>
              <a:ext uri="{FF2B5EF4-FFF2-40B4-BE49-F238E27FC236}">
                <a16:creationId xmlns:a16="http://schemas.microsoft.com/office/drawing/2014/main" id="{2AAF6FC2-592E-4337-9A64-515F328B3D78}"/>
              </a:ext>
            </a:extLst>
          </p:cNvPr>
          <p:cNvSpPr txBox="1">
            <a:spLocks/>
          </p:cNvSpPr>
          <p:nvPr/>
        </p:nvSpPr>
        <p:spPr>
          <a:xfrm>
            <a:off x="2828041" y="105775"/>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Ornstein-Uhlenbeck Process</a:t>
            </a:r>
            <a:endParaRPr lang="en-US" b="1" u="sng">
              <a:latin typeface="+mn-lt"/>
            </a:endParaRPr>
          </a:p>
        </p:txBody>
      </p:sp>
    </p:spTree>
    <p:extLst>
      <p:ext uri="{BB962C8B-B14F-4D97-AF65-F5344CB8AC3E}">
        <p14:creationId xmlns:p14="http://schemas.microsoft.com/office/powerpoint/2010/main" val="504730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376000"/>
            <a:ext cx="2224729" cy="307777"/>
          </a:xfrm>
          <a:prstGeom prst="rect">
            <a:avLst/>
          </a:prstGeom>
        </p:spPr>
        <p:txBody>
          <a:bodyPr wrap="square">
            <a:spAutoFit/>
          </a:bodyPr>
          <a:lstStyle/>
          <a:p>
            <a:r>
              <a:rPr lang="en-US" sz="1400"/>
              <a:t>Say we have a process:</a:t>
            </a:r>
          </a:p>
        </p:txBody>
      </p:sp>
      <p:sp>
        <p:nvSpPr>
          <p:cNvPr id="5" name="TextBox 4">
            <a:extLst>
              <a:ext uri="{FF2B5EF4-FFF2-40B4-BE49-F238E27FC236}">
                <a16:creationId xmlns:a16="http://schemas.microsoft.com/office/drawing/2014/main" id="{31A4257A-588D-4390-8FD3-C70C848BBB0B}"/>
              </a:ext>
            </a:extLst>
          </p:cNvPr>
          <p:cNvSpPr txBox="1"/>
          <p:nvPr/>
        </p:nvSpPr>
        <p:spPr>
          <a:xfrm>
            <a:off x="180804" y="1037774"/>
            <a:ext cx="6334295" cy="369332"/>
          </a:xfrm>
          <a:prstGeom prst="rect">
            <a:avLst/>
          </a:prstGeom>
          <a:noFill/>
        </p:spPr>
        <p:txBody>
          <a:bodyPr wrap="square" rtlCol="0">
            <a:spAutoFit/>
          </a:bodyPr>
          <a:lstStyle/>
          <a:p>
            <a:r>
              <a:rPr lang="en-US" b="1"/>
              <a:t>Probability of a Path </a:t>
            </a:r>
            <a:r>
              <a:rPr lang="el-GR" b="1">
                <a:latin typeface="Calibri" panose="020F0502020204030204" pitchFamily="34" charset="0"/>
                <a:cs typeface="Calibri" panose="020F0502020204030204" pitchFamily="34" charset="0"/>
              </a:rPr>
              <a:t>ξ</a:t>
            </a:r>
            <a:r>
              <a:rPr lang="en-US" b="1">
                <a:latin typeface="Calibri" panose="020F0502020204030204" pitchFamily="34" charset="0"/>
                <a:cs typeface="Calibri" panose="020F0502020204030204" pitchFamily="34" charset="0"/>
              </a:rPr>
              <a:t>(t) from X</a:t>
            </a:r>
            <a:r>
              <a:rPr lang="en-US" b="1" baseline="-25000">
                <a:latin typeface="Calibri" panose="020F0502020204030204" pitchFamily="34" charset="0"/>
                <a:cs typeface="Calibri" panose="020F0502020204030204" pitchFamily="34" charset="0"/>
              </a:rPr>
              <a:t>0</a:t>
            </a:r>
            <a:r>
              <a:rPr lang="en-US" b="1">
                <a:latin typeface="Calibri" panose="020F0502020204030204" pitchFamily="34" charset="0"/>
                <a:cs typeface="Calibri" panose="020F0502020204030204" pitchFamily="34" charset="0"/>
              </a:rPr>
              <a:t> = 0 to X between t = 0 and t</a:t>
            </a:r>
            <a:endParaRPr lang="en-US" b="1"/>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4637986" y="138022"/>
            <a:ext cx="3267959"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Path Integrals</a:t>
            </a:r>
            <a:endParaRPr lang="en-US" b="1" u="sng">
              <a:latin typeface="+mn-lt"/>
            </a:endParaRPr>
          </a:p>
        </p:txBody>
      </p:sp>
      <p:graphicFrame>
        <p:nvGraphicFramePr>
          <p:cNvPr id="8" name="Object 7">
            <a:extLst>
              <a:ext uri="{FF2B5EF4-FFF2-40B4-BE49-F238E27FC236}">
                <a16:creationId xmlns:a16="http://schemas.microsoft.com/office/drawing/2014/main" id="{E212368F-543B-44BB-B5C5-057CC538DA1E}"/>
              </a:ext>
            </a:extLst>
          </p:cNvPr>
          <p:cNvGraphicFramePr>
            <a:graphicFrameLocks noChangeAspect="1"/>
          </p:cNvGraphicFramePr>
          <p:nvPr>
            <p:extLst>
              <p:ext uri="{D42A27DB-BD31-4B8C-83A1-F6EECF244321}">
                <p14:modId xmlns:p14="http://schemas.microsoft.com/office/powerpoint/2010/main" val="987407751"/>
              </p:ext>
            </p:extLst>
          </p:nvPr>
        </p:nvGraphicFramePr>
        <p:xfrm>
          <a:off x="257175" y="1871808"/>
          <a:ext cx="3859213" cy="482600"/>
        </p:xfrm>
        <a:graphic>
          <a:graphicData uri="http://schemas.openxmlformats.org/presentationml/2006/ole">
            <mc:AlternateContent xmlns:mc="http://schemas.openxmlformats.org/markup-compatibility/2006">
              <mc:Choice xmlns:v="urn:schemas-microsoft-com:vml" Requires="v">
                <p:oleObj name="Equation" r:id="rId2" imgW="3225600" imgH="393480" progId="Equation.DSMT4">
                  <p:embed/>
                </p:oleObj>
              </mc:Choice>
              <mc:Fallback>
                <p:oleObj name="Equation" r:id="rId2" imgW="3225600" imgH="393480" progId="Equation.DSMT4">
                  <p:embed/>
                  <p:pic>
                    <p:nvPicPr>
                      <p:cNvPr id="0" name="Object 1"/>
                      <p:cNvPicPr>
                        <a:picLocks noChangeAspect="1" noChangeArrowheads="1"/>
                      </p:cNvPicPr>
                      <p:nvPr/>
                    </p:nvPicPr>
                    <p:blipFill>
                      <a:blip r:embed="rId3"/>
                      <a:srcRect/>
                      <a:stretch>
                        <a:fillRect/>
                      </a:stretch>
                    </p:blipFill>
                    <p:spPr bwMode="auto">
                      <a:xfrm>
                        <a:off x="257175" y="1871808"/>
                        <a:ext cx="3859213" cy="482600"/>
                      </a:xfrm>
                      <a:prstGeom prst="rect">
                        <a:avLst/>
                      </a:prstGeom>
                      <a:solidFill>
                        <a:srgbClr val="CCFFCC"/>
                      </a:solidFill>
                    </p:spPr>
                  </p:pic>
                </p:oleObj>
              </mc:Fallback>
            </mc:AlternateContent>
          </a:graphicData>
        </a:graphic>
      </p:graphicFrame>
      <p:sp>
        <p:nvSpPr>
          <p:cNvPr id="9" name="Rectangle 8">
            <a:extLst>
              <a:ext uri="{FF2B5EF4-FFF2-40B4-BE49-F238E27FC236}">
                <a16:creationId xmlns:a16="http://schemas.microsoft.com/office/drawing/2014/main" id="{80091F6F-C1CC-4D42-AB9F-F509B2376A1D}"/>
              </a:ext>
            </a:extLst>
          </p:cNvPr>
          <p:cNvSpPr/>
          <p:nvPr/>
        </p:nvSpPr>
        <p:spPr>
          <a:xfrm>
            <a:off x="197960" y="2595287"/>
            <a:ext cx="11481850" cy="523220"/>
          </a:xfrm>
          <a:prstGeom prst="rect">
            <a:avLst/>
          </a:prstGeom>
        </p:spPr>
        <p:txBody>
          <a:bodyPr wrap="square">
            <a:spAutoFit/>
          </a:bodyPr>
          <a:lstStyle/>
          <a:p>
            <a:r>
              <a:rPr lang="en-US" sz="1400"/>
              <a:t>And we want to calculate the probability of going from X</a:t>
            </a:r>
            <a:r>
              <a:rPr lang="en-US" sz="1400" baseline="-25000"/>
              <a:t>0</a:t>
            </a:r>
            <a:r>
              <a:rPr lang="en-US" sz="1400"/>
              <a:t> to X from time 0 to t </a:t>
            </a:r>
            <a:r>
              <a:rPr lang="en-US" sz="1400" i="1"/>
              <a:t>along a particular path </a:t>
            </a:r>
            <a:r>
              <a:rPr lang="en-US" sz="1400"/>
              <a:t>X(t) = [</a:t>
            </a:r>
            <a:r>
              <a:rPr lang="el-GR" sz="1400"/>
              <a:t>ξ</a:t>
            </a:r>
            <a:r>
              <a:rPr lang="en-US" sz="1400" baseline="-25000"/>
              <a:t>1</a:t>
            </a:r>
            <a:r>
              <a:rPr lang="en-US" sz="1400"/>
              <a:t>, </a:t>
            </a:r>
            <a:r>
              <a:rPr lang="el-GR" sz="1400"/>
              <a:t>ξ </a:t>
            </a:r>
            <a:r>
              <a:rPr lang="en-US" sz="1400" baseline="-25000"/>
              <a:t>2</a:t>
            </a:r>
            <a:r>
              <a:rPr lang="en-US" sz="1400"/>
              <a:t>, …, </a:t>
            </a:r>
            <a:r>
              <a:rPr lang="el-GR" sz="1400"/>
              <a:t>ξ </a:t>
            </a:r>
            <a:r>
              <a:rPr lang="en-US" sz="1400" baseline="-25000"/>
              <a:t>N</a:t>
            </a:r>
            <a:r>
              <a:rPr lang="en-US" sz="1400"/>
              <a:t> = X] in discreet space.  The process equations and probabilities are, discreetly:</a:t>
            </a:r>
          </a:p>
        </p:txBody>
      </p:sp>
      <p:graphicFrame>
        <p:nvGraphicFramePr>
          <p:cNvPr id="11" name="Object 10">
            <a:extLst>
              <a:ext uri="{FF2B5EF4-FFF2-40B4-BE49-F238E27FC236}">
                <a16:creationId xmlns:a16="http://schemas.microsoft.com/office/drawing/2014/main" id="{E81FDB1E-D0F6-43A9-B116-58EAC0343B58}"/>
              </a:ext>
            </a:extLst>
          </p:cNvPr>
          <p:cNvGraphicFramePr>
            <a:graphicFrameLocks noChangeAspect="1"/>
          </p:cNvGraphicFramePr>
          <p:nvPr>
            <p:extLst>
              <p:ext uri="{D42A27DB-BD31-4B8C-83A1-F6EECF244321}">
                <p14:modId xmlns:p14="http://schemas.microsoft.com/office/powerpoint/2010/main" val="721464923"/>
              </p:ext>
            </p:extLst>
          </p:nvPr>
        </p:nvGraphicFramePr>
        <p:xfrm>
          <a:off x="257175" y="4924425"/>
          <a:ext cx="5614988" cy="1177925"/>
        </p:xfrm>
        <a:graphic>
          <a:graphicData uri="http://schemas.openxmlformats.org/presentationml/2006/ole">
            <mc:AlternateContent xmlns:mc="http://schemas.openxmlformats.org/markup-compatibility/2006">
              <mc:Choice xmlns:v="urn:schemas-microsoft-com:vml" Requires="v">
                <p:oleObj name="Equation" r:id="rId4" imgW="4267080" imgH="888840" progId="Equation.DSMT4">
                  <p:embed/>
                </p:oleObj>
              </mc:Choice>
              <mc:Fallback>
                <p:oleObj name="Equation" r:id="rId4" imgW="4267080" imgH="888840" progId="Equation.DSMT4">
                  <p:embed/>
                  <p:pic>
                    <p:nvPicPr>
                      <p:cNvPr id="0" name="Object 3"/>
                      <p:cNvPicPr>
                        <a:picLocks noChangeAspect="1" noChangeArrowheads="1"/>
                      </p:cNvPicPr>
                      <p:nvPr/>
                    </p:nvPicPr>
                    <p:blipFill>
                      <a:blip r:embed="rId5"/>
                      <a:srcRect/>
                      <a:stretch>
                        <a:fillRect/>
                      </a:stretch>
                    </p:blipFill>
                    <p:spPr bwMode="auto">
                      <a:xfrm>
                        <a:off x="257175" y="4924425"/>
                        <a:ext cx="5614988" cy="1177925"/>
                      </a:xfrm>
                      <a:prstGeom prst="rect">
                        <a:avLst/>
                      </a:prstGeom>
                      <a:noFill/>
                    </p:spPr>
                  </p:pic>
                </p:oleObj>
              </mc:Fallback>
            </mc:AlternateContent>
          </a:graphicData>
        </a:graphic>
      </p:graphicFrame>
      <p:cxnSp>
        <p:nvCxnSpPr>
          <p:cNvPr id="16" name="Straight Arrow Connector 15">
            <a:extLst>
              <a:ext uri="{FF2B5EF4-FFF2-40B4-BE49-F238E27FC236}">
                <a16:creationId xmlns:a16="http://schemas.microsoft.com/office/drawing/2014/main" id="{A44CC1D6-1F27-49D3-90B4-D8E5A2EF1564}"/>
              </a:ext>
            </a:extLst>
          </p:cNvPr>
          <p:cNvCxnSpPr>
            <a:cxnSpLocks/>
          </p:cNvCxnSpPr>
          <p:nvPr/>
        </p:nvCxnSpPr>
        <p:spPr>
          <a:xfrm>
            <a:off x="3872310" y="3809263"/>
            <a:ext cx="989813"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0" name="Rectangle 19">
            <a:extLst>
              <a:ext uri="{FF2B5EF4-FFF2-40B4-BE49-F238E27FC236}">
                <a16:creationId xmlns:a16="http://schemas.microsoft.com/office/drawing/2014/main" id="{BC085B9F-6366-4A0E-B295-07A87E783227}"/>
              </a:ext>
            </a:extLst>
          </p:cNvPr>
          <p:cNvSpPr/>
          <p:nvPr/>
        </p:nvSpPr>
        <p:spPr>
          <a:xfrm>
            <a:off x="180805" y="4548890"/>
            <a:ext cx="6117999" cy="307777"/>
          </a:xfrm>
          <a:prstGeom prst="rect">
            <a:avLst/>
          </a:prstGeom>
        </p:spPr>
        <p:txBody>
          <a:bodyPr wrap="square">
            <a:spAutoFit/>
          </a:bodyPr>
          <a:lstStyle/>
          <a:p>
            <a:r>
              <a:rPr lang="en-US" sz="1400"/>
              <a:t>And so, the probability of the whole path is just the product of probabilities….</a:t>
            </a:r>
          </a:p>
        </p:txBody>
      </p:sp>
      <p:graphicFrame>
        <p:nvGraphicFramePr>
          <p:cNvPr id="3" name="Object 2">
            <a:extLst>
              <a:ext uri="{FF2B5EF4-FFF2-40B4-BE49-F238E27FC236}">
                <a16:creationId xmlns:a16="http://schemas.microsoft.com/office/drawing/2014/main" id="{04B1A005-B64F-639F-9343-A209B8BB332E}"/>
              </a:ext>
            </a:extLst>
          </p:cNvPr>
          <p:cNvGraphicFramePr>
            <a:graphicFrameLocks noChangeAspect="1"/>
          </p:cNvGraphicFramePr>
          <p:nvPr>
            <p:extLst>
              <p:ext uri="{D42A27DB-BD31-4B8C-83A1-F6EECF244321}">
                <p14:modId xmlns:p14="http://schemas.microsoft.com/office/powerpoint/2010/main" val="1434838910"/>
              </p:ext>
            </p:extLst>
          </p:nvPr>
        </p:nvGraphicFramePr>
        <p:xfrm>
          <a:off x="5291710" y="3236970"/>
          <a:ext cx="6530975" cy="1144587"/>
        </p:xfrm>
        <a:graphic>
          <a:graphicData uri="http://schemas.openxmlformats.org/presentationml/2006/ole">
            <mc:AlternateContent xmlns:mc="http://schemas.openxmlformats.org/markup-compatibility/2006">
              <mc:Choice xmlns:v="urn:schemas-microsoft-com:vml" Requires="v">
                <p:oleObj name="Equation" r:id="rId6" imgW="6530975" imgH="1144639" progId="Equation.DSMT4">
                  <p:embed/>
                </p:oleObj>
              </mc:Choice>
              <mc:Fallback>
                <p:oleObj name="Equation" r:id="rId6" imgW="6530975" imgH="1144639" progId="Equation.DSMT4">
                  <p:embed/>
                  <p:pic>
                    <p:nvPicPr>
                      <p:cNvPr id="0" name=""/>
                      <p:cNvPicPr/>
                      <p:nvPr/>
                    </p:nvPicPr>
                    <p:blipFill>
                      <a:blip r:embed="rId7"/>
                      <a:stretch>
                        <a:fillRect/>
                      </a:stretch>
                    </p:blipFill>
                    <p:spPr>
                      <a:xfrm>
                        <a:off x="5291710" y="3236970"/>
                        <a:ext cx="6530975" cy="114458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9C113F9-6075-BD1A-47ED-93D3F44BADFC}"/>
              </a:ext>
            </a:extLst>
          </p:cNvPr>
          <p:cNvGraphicFramePr>
            <a:graphicFrameLocks noChangeAspect="1"/>
          </p:cNvGraphicFramePr>
          <p:nvPr>
            <p:extLst>
              <p:ext uri="{D42A27DB-BD31-4B8C-83A1-F6EECF244321}">
                <p14:modId xmlns:p14="http://schemas.microsoft.com/office/powerpoint/2010/main" val="3365938077"/>
              </p:ext>
            </p:extLst>
          </p:nvPr>
        </p:nvGraphicFramePr>
        <p:xfrm>
          <a:off x="282805" y="3272067"/>
          <a:ext cx="3589505" cy="1109484"/>
        </p:xfrm>
        <a:graphic>
          <a:graphicData uri="http://schemas.openxmlformats.org/presentationml/2006/ole">
            <mc:AlternateContent xmlns:mc="http://schemas.openxmlformats.org/markup-compatibility/2006">
              <mc:Choice xmlns:v="urn:schemas-microsoft-com:vml" Requires="v">
                <p:oleObj name="Equation" r:id="rId8" imgW="3056064" imgH="944192" progId="Equation.DSMT4">
                  <p:embed/>
                </p:oleObj>
              </mc:Choice>
              <mc:Fallback>
                <p:oleObj name="Equation" r:id="rId8" imgW="3056064" imgH="944192" progId="Equation.DSMT4">
                  <p:embed/>
                  <p:pic>
                    <p:nvPicPr>
                      <p:cNvPr id="0" name=""/>
                      <p:cNvPicPr/>
                      <p:nvPr/>
                    </p:nvPicPr>
                    <p:blipFill>
                      <a:blip r:embed="rId9"/>
                      <a:stretch>
                        <a:fillRect/>
                      </a:stretch>
                    </p:blipFill>
                    <p:spPr>
                      <a:xfrm>
                        <a:off x="282805" y="3272067"/>
                        <a:ext cx="3589505" cy="1109484"/>
                      </a:xfrm>
                      <a:prstGeom prst="rect">
                        <a:avLst/>
                      </a:prstGeom>
                    </p:spPr>
                  </p:pic>
                </p:oleObj>
              </mc:Fallback>
            </mc:AlternateContent>
          </a:graphicData>
        </a:graphic>
      </p:graphicFrame>
    </p:spTree>
    <p:extLst>
      <p:ext uri="{BB962C8B-B14F-4D97-AF65-F5344CB8AC3E}">
        <p14:creationId xmlns:p14="http://schemas.microsoft.com/office/powerpoint/2010/main" val="2848740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BCFD69-DE49-40D6-A004-FE45B251474C}"/>
              </a:ext>
            </a:extLst>
          </p:cNvPr>
          <p:cNvSpPr/>
          <p:nvPr/>
        </p:nvSpPr>
        <p:spPr>
          <a:xfrm>
            <a:off x="197960" y="1461725"/>
            <a:ext cx="10067830" cy="307777"/>
          </a:xfrm>
          <a:prstGeom prst="rect">
            <a:avLst/>
          </a:prstGeom>
        </p:spPr>
        <p:txBody>
          <a:bodyPr wrap="square">
            <a:spAutoFit/>
          </a:bodyPr>
          <a:lstStyle/>
          <a:p>
            <a:r>
              <a:rPr lang="en-US" sz="1400"/>
              <a:t>Filling in the expression for the white noise probability distribution, and also a Fourier representation of the delta function, we have:</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4376622" y="138874"/>
            <a:ext cx="5747208"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Path Integrals</a:t>
            </a:r>
            <a:endParaRPr lang="en-US" b="1" u="sng">
              <a:latin typeface="+mn-lt"/>
            </a:endParaRPr>
          </a:p>
        </p:txBody>
      </p:sp>
      <p:graphicFrame>
        <p:nvGraphicFramePr>
          <p:cNvPr id="22" name="Object 21">
            <a:extLst>
              <a:ext uri="{FF2B5EF4-FFF2-40B4-BE49-F238E27FC236}">
                <a16:creationId xmlns:a16="http://schemas.microsoft.com/office/drawing/2014/main" id="{C1259C10-A04B-4BF5-9A0C-3DAB987393DA}"/>
              </a:ext>
            </a:extLst>
          </p:cNvPr>
          <p:cNvGraphicFramePr>
            <a:graphicFrameLocks noChangeAspect="1"/>
          </p:cNvGraphicFramePr>
          <p:nvPr>
            <p:extLst>
              <p:ext uri="{D42A27DB-BD31-4B8C-83A1-F6EECF244321}">
                <p14:modId xmlns:p14="http://schemas.microsoft.com/office/powerpoint/2010/main" val="2856104396"/>
              </p:ext>
            </p:extLst>
          </p:nvPr>
        </p:nvGraphicFramePr>
        <p:xfrm>
          <a:off x="291182" y="1817198"/>
          <a:ext cx="6016625" cy="787400"/>
        </p:xfrm>
        <a:graphic>
          <a:graphicData uri="http://schemas.openxmlformats.org/presentationml/2006/ole">
            <mc:AlternateContent xmlns:mc="http://schemas.openxmlformats.org/markup-compatibility/2006">
              <mc:Choice xmlns:v="urn:schemas-microsoft-com:vml" Requires="v">
                <p:oleObj name="Equation" r:id="rId2" imgW="4101840" imgH="533160" progId="Equation.DSMT4">
                  <p:embed/>
                </p:oleObj>
              </mc:Choice>
              <mc:Fallback>
                <p:oleObj name="Equation" r:id="rId2" imgW="4101840" imgH="533160" progId="Equation.DSMT4">
                  <p:embed/>
                  <p:pic>
                    <p:nvPicPr>
                      <p:cNvPr id="22" name="Object 21">
                        <a:extLst>
                          <a:ext uri="{FF2B5EF4-FFF2-40B4-BE49-F238E27FC236}">
                            <a16:creationId xmlns:a16="http://schemas.microsoft.com/office/drawing/2014/main" id="{C1259C10-A04B-4BF5-9A0C-3DAB987393DA}"/>
                          </a:ext>
                        </a:extLst>
                      </p:cNvPr>
                      <p:cNvPicPr>
                        <a:picLocks noChangeAspect="1" noChangeArrowheads="1"/>
                      </p:cNvPicPr>
                      <p:nvPr/>
                    </p:nvPicPr>
                    <p:blipFill>
                      <a:blip r:embed="rId3"/>
                      <a:srcRect/>
                      <a:stretch>
                        <a:fillRect/>
                      </a:stretch>
                    </p:blipFill>
                    <p:spPr bwMode="auto">
                      <a:xfrm>
                        <a:off x="291182" y="1817198"/>
                        <a:ext cx="6016625" cy="787400"/>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4352E2CD-A637-4B1D-ABEA-036E44667903}"/>
              </a:ext>
            </a:extLst>
          </p:cNvPr>
          <p:cNvGraphicFramePr>
            <a:graphicFrameLocks noChangeAspect="1"/>
          </p:cNvGraphicFramePr>
          <p:nvPr>
            <p:extLst>
              <p:ext uri="{D42A27DB-BD31-4B8C-83A1-F6EECF244321}">
                <p14:modId xmlns:p14="http://schemas.microsoft.com/office/powerpoint/2010/main" val="3462515848"/>
              </p:ext>
            </p:extLst>
          </p:nvPr>
        </p:nvGraphicFramePr>
        <p:xfrm>
          <a:off x="291182" y="3159953"/>
          <a:ext cx="4284662" cy="669925"/>
        </p:xfrm>
        <a:graphic>
          <a:graphicData uri="http://schemas.openxmlformats.org/presentationml/2006/ole">
            <mc:AlternateContent xmlns:mc="http://schemas.openxmlformats.org/markup-compatibility/2006">
              <mc:Choice xmlns:v="urn:schemas-microsoft-com:vml" Requires="v">
                <p:oleObj name="Equation" r:id="rId4" imgW="2857320" imgH="444240" progId="Equation.DSMT4">
                  <p:embed/>
                </p:oleObj>
              </mc:Choice>
              <mc:Fallback>
                <p:oleObj name="Equation" r:id="rId4" imgW="2857320" imgH="444240" progId="Equation.DSMT4">
                  <p:embed/>
                  <p:pic>
                    <p:nvPicPr>
                      <p:cNvPr id="19" name="Object 18">
                        <a:extLst>
                          <a:ext uri="{FF2B5EF4-FFF2-40B4-BE49-F238E27FC236}">
                            <a16:creationId xmlns:a16="http://schemas.microsoft.com/office/drawing/2014/main" id="{4352E2CD-A637-4B1D-ABEA-036E44667903}"/>
                          </a:ext>
                        </a:extLst>
                      </p:cNvPr>
                      <p:cNvPicPr>
                        <a:picLocks noChangeAspect="1" noChangeArrowheads="1"/>
                      </p:cNvPicPr>
                      <p:nvPr/>
                    </p:nvPicPr>
                    <p:blipFill>
                      <a:blip r:embed="rId5"/>
                      <a:srcRect/>
                      <a:stretch>
                        <a:fillRect/>
                      </a:stretch>
                    </p:blipFill>
                    <p:spPr bwMode="auto">
                      <a:xfrm>
                        <a:off x="291182" y="3159953"/>
                        <a:ext cx="4284662" cy="66992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DD2F2566-A12D-4765-9955-BAC040CD0395}"/>
              </a:ext>
            </a:extLst>
          </p:cNvPr>
          <p:cNvSpPr txBox="1"/>
          <p:nvPr/>
        </p:nvSpPr>
        <p:spPr>
          <a:xfrm>
            <a:off x="265864" y="2697233"/>
            <a:ext cx="2328586" cy="307777"/>
          </a:xfrm>
          <a:prstGeom prst="rect">
            <a:avLst/>
          </a:prstGeom>
          <a:noFill/>
        </p:spPr>
        <p:txBody>
          <a:bodyPr wrap="none" rtlCol="0">
            <a:spAutoFit/>
          </a:bodyPr>
          <a:lstStyle/>
          <a:p>
            <a:r>
              <a:rPr lang="en-US" sz="1400"/>
              <a:t>We can do the </a:t>
            </a:r>
            <a:r>
              <a:rPr lang="el-GR" sz="1400"/>
              <a:t>Δ</a:t>
            </a:r>
            <a:r>
              <a:rPr lang="en-US" sz="1400"/>
              <a:t>W integrals…</a:t>
            </a:r>
            <a:endParaRPr lang="en-US"/>
          </a:p>
        </p:txBody>
      </p:sp>
      <p:sp>
        <p:nvSpPr>
          <p:cNvPr id="13" name="TextBox 12">
            <a:extLst>
              <a:ext uri="{FF2B5EF4-FFF2-40B4-BE49-F238E27FC236}">
                <a16:creationId xmlns:a16="http://schemas.microsoft.com/office/drawing/2014/main" id="{82386673-15B3-4C08-AAE8-C4D7F9E8DF5E}"/>
              </a:ext>
            </a:extLst>
          </p:cNvPr>
          <p:cNvSpPr txBox="1"/>
          <p:nvPr/>
        </p:nvSpPr>
        <p:spPr>
          <a:xfrm>
            <a:off x="197960" y="3877434"/>
            <a:ext cx="2988297" cy="307777"/>
          </a:xfrm>
          <a:prstGeom prst="rect">
            <a:avLst/>
          </a:prstGeom>
          <a:noFill/>
        </p:spPr>
        <p:txBody>
          <a:bodyPr wrap="square" rtlCol="0">
            <a:spAutoFit/>
          </a:bodyPr>
          <a:lstStyle/>
          <a:p>
            <a:r>
              <a:rPr lang="en-US" sz="1400"/>
              <a:t>And so we have something like</a:t>
            </a:r>
            <a:endParaRPr lang="en-US"/>
          </a:p>
        </p:txBody>
      </p:sp>
      <p:graphicFrame>
        <p:nvGraphicFramePr>
          <p:cNvPr id="2" name="Object 1">
            <a:extLst>
              <a:ext uri="{FF2B5EF4-FFF2-40B4-BE49-F238E27FC236}">
                <a16:creationId xmlns:a16="http://schemas.microsoft.com/office/drawing/2014/main" id="{10571217-1E09-89D7-8498-AD477422A1E3}"/>
              </a:ext>
            </a:extLst>
          </p:cNvPr>
          <p:cNvGraphicFramePr>
            <a:graphicFrameLocks noChangeAspect="1"/>
          </p:cNvGraphicFramePr>
          <p:nvPr>
            <p:extLst>
              <p:ext uri="{D42A27DB-BD31-4B8C-83A1-F6EECF244321}">
                <p14:modId xmlns:p14="http://schemas.microsoft.com/office/powerpoint/2010/main" val="10814403"/>
              </p:ext>
            </p:extLst>
          </p:nvPr>
        </p:nvGraphicFramePr>
        <p:xfrm>
          <a:off x="291182" y="4320508"/>
          <a:ext cx="8519443" cy="659556"/>
        </p:xfrm>
        <a:graphic>
          <a:graphicData uri="http://schemas.openxmlformats.org/presentationml/2006/ole">
            <mc:AlternateContent xmlns:mc="http://schemas.openxmlformats.org/markup-compatibility/2006">
              <mc:Choice xmlns:v="urn:schemas-microsoft-com:vml" Requires="v">
                <p:oleObj name="Equation" r:id="rId6" imgW="6664473" imgH="515178" progId="Equation.DSMT4">
                  <p:embed/>
                </p:oleObj>
              </mc:Choice>
              <mc:Fallback>
                <p:oleObj name="Equation" r:id="rId6" imgW="6664473" imgH="515178" progId="Equation.DSMT4">
                  <p:embed/>
                  <p:pic>
                    <p:nvPicPr>
                      <p:cNvPr id="0" name=""/>
                      <p:cNvPicPr/>
                      <p:nvPr/>
                    </p:nvPicPr>
                    <p:blipFill>
                      <a:blip r:embed="rId7"/>
                      <a:stretch>
                        <a:fillRect/>
                      </a:stretch>
                    </p:blipFill>
                    <p:spPr>
                      <a:xfrm>
                        <a:off x="291182" y="4320508"/>
                        <a:ext cx="8519443" cy="659556"/>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B705367D-7C06-5733-38E8-C58249DA0AA2}"/>
              </a:ext>
            </a:extLst>
          </p:cNvPr>
          <p:cNvSpPr txBox="1"/>
          <p:nvPr/>
        </p:nvSpPr>
        <p:spPr>
          <a:xfrm>
            <a:off x="197960" y="1093324"/>
            <a:ext cx="6334295" cy="369332"/>
          </a:xfrm>
          <a:prstGeom prst="rect">
            <a:avLst/>
          </a:prstGeom>
          <a:noFill/>
        </p:spPr>
        <p:txBody>
          <a:bodyPr wrap="square" rtlCol="0">
            <a:spAutoFit/>
          </a:bodyPr>
          <a:lstStyle/>
          <a:p>
            <a:r>
              <a:rPr lang="en-US" b="1"/>
              <a:t>Probability of a Path </a:t>
            </a:r>
            <a:r>
              <a:rPr lang="el-GR" b="1">
                <a:latin typeface="Calibri" panose="020F0502020204030204" pitchFamily="34" charset="0"/>
                <a:cs typeface="Calibri" panose="020F0502020204030204" pitchFamily="34" charset="0"/>
              </a:rPr>
              <a:t>ξ</a:t>
            </a:r>
            <a:r>
              <a:rPr lang="en-US" b="1">
                <a:latin typeface="Calibri" panose="020F0502020204030204" pitchFamily="34" charset="0"/>
                <a:cs typeface="Calibri" panose="020F0502020204030204" pitchFamily="34" charset="0"/>
              </a:rPr>
              <a:t>(t) from X</a:t>
            </a:r>
            <a:r>
              <a:rPr lang="en-US" b="1" baseline="-25000">
                <a:latin typeface="Calibri" panose="020F0502020204030204" pitchFamily="34" charset="0"/>
                <a:cs typeface="Calibri" panose="020F0502020204030204" pitchFamily="34" charset="0"/>
              </a:rPr>
              <a:t>0</a:t>
            </a:r>
            <a:r>
              <a:rPr lang="en-US" b="1">
                <a:latin typeface="Calibri" panose="020F0502020204030204" pitchFamily="34" charset="0"/>
                <a:cs typeface="Calibri" panose="020F0502020204030204" pitchFamily="34" charset="0"/>
              </a:rPr>
              <a:t> = 0 to X between t = 0 and t</a:t>
            </a:r>
            <a:endParaRPr lang="en-US" b="1"/>
          </a:p>
        </p:txBody>
      </p:sp>
      <p:sp>
        <p:nvSpPr>
          <p:cNvPr id="8" name="TextBox 7">
            <a:extLst>
              <a:ext uri="{FF2B5EF4-FFF2-40B4-BE49-F238E27FC236}">
                <a16:creationId xmlns:a16="http://schemas.microsoft.com/office/drawing/2014/main" id="{C463E792-CC70-ED05-9DD4-BA79FD2A1BAE}"/>
              </a:ext>
            </a:extLst>
          </p:cNvPr>
          <p:cNvSpPr txBox="1"/>
          <p:nvPr/>
        </p:nvSpPr>
        <p:spPr>
          <a:xfrm>
            <a:off x="211806" y="5147528"/>
            <a:ext cx="10637169" cy="369332"/>
          </a:xfrm>
          <a:prstGeom prst="rect">
            <a:avLst/>
          </a:prstGeom>
          <a:noFill/>
        </p:spPr>
        <p:txBody>
          <a:bodyPr wrap="square">
            <a:spAutoFit/>
          </a:bodyPr>
          <a:lstStyle/>
          <a:p>
            <a:r>
              <a:rPr lang="en-US" sz="1400"/>
              <a:t>Now we could do the k(t) integral</a:t>
            </a:r>
            <a:r>
              <a:rPr lang="en-US" sz="1800"/>
              <a:t>.  </a:t>
            </a:r>
            <a:r>
              <a:rPr lang="en-US" sz="1400"/>
              <a:t>Can see the most probable path is the ‘average’ path, determined by neglecting the fluctuations term. </a:t>
            </a:r>
            <a:endParaRPr lang="en-US"/>
          </a:p>
        </p:txBody>
      </p:sp>
      <p:graphicFrame>
        <p:nvGraphicFramePr>
          <p:cNvPr id="9" name="Object 8">
            <a:extLst>
              <a:ext uri="{FF2B5EF4-FFF2-40B4-BE49-F238E27FC236}">
                <a16:creationId xmlns:a16="http://schemas.microsoft.com/office/drawing/2014/main" id="{80C2EFEE-4173-D015-F794-49DB0D886F59}"/>
              </a:ext>
            </a:extLst>
          </p:cNvPr>
          <p:cNvGraphicFramePr>
            <a:graphicFrameLocks noChangeAspect="1"/>
          </p:cNvGraphicFramePr>
          <p:nvPr>
            <p:extLst>
              <p:ext uri="{D42A27DB-BD31-4B8C-83A1-F6EECF244321}">
                <p14:modId xmlns:p14="http://schemas.microsoft.com/office/powerpoint/2010/main" val="4008003147"/>
              </p:ext>
            </p:extLst>
          </p:nvPr>
        </p:nvGraphicFramePr>
        <p:xfrm>
          <a:off x="291182" y="5647914"/>
          <a:ext cx="5804818" cy="772153"/>
        </p:xfrm>
        <a:graphic>
          <a:graphicData uri="http://schemas.openxmlformats.org/presentationml/2006/ole">
            <mc:AlternateContent xmlns:mc="http://schemas.openxmlformats.org/markup-compatibility/2006">
              <mc:Choice xmlns:v="urn:schemas-microsoft-com:vml" Requires="v">
                <p:oleObj name="Equation" r:id="rId8" imgW="4379532" imgH="581873" progId="Equation.DSMT4">
                  <p:embed/>
                </p:oleObj>
              </mc:Choice>
              <mc:Fallback>
                <p:oleObj name="Equation" r:id="rId8" imgW="4379532" imgH="581873" progId="Equation.DSMT4">
                  <p:embed/>
                  <p:pic>
                    <p:nvPicPr>
                      <p:cNvPr id="0" name=""/>
                      <p:cNvPicPr/>
                      <p:nvPr/>
                    </p:nvPicPr>
                    <p:blipFill>
                      <a:blip r:embed="rId9"/>
                      <a:stretch>
                        <a:fillRect/>
                      </a:stretch>
                    </p:blipFill>
                    <p:spPr>
                      <a:xfrm>
                        <a:off x="291182" y="5647914"/>
                        <a:ext cx="5804818" cy="772153"/>
                      </a:xfrm>
                      <a:prstGeom prst="rect">
                        <a:avLst/>
                      </a:prstGeom>
                      <a:ln>
                        <a:solidFill>
                          <a:srgbClr val="0000FF"/>
                        </a:solidFill>
                      </a:ln>
                    </p:spPr>
                  </p:pic>
                </p:oleObj>
              </mc:Fallback>
            </mc:AlternateContent>
          </a:graphicData>
        </a:graphic>
      </p:graphicFrame>
    </p:spTree>
    <p:extLst>
      <p:ext uri="{BB962C8B-B14F-4D97-AF65-F5344CB8AC3E}">
        <p14:creationId xmlns:p14="http://schemas.microsoft.com/office/powerpoint/2010/main" val="3023951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A4257A-588D-4390-8FD3-C70C848BBB0B}"/>
              </a:ext>
            </a:extLst>
          </p:cNvPr>
          <p:cNvSpPr txBox="1"/>
          <p:nvPr/>
        </p:nvSpPr>
        <p:spPr>
          <a:xfrm>
            <a:off x="174520" y="954958"/>
            <a:ext cx="3969778" cy="369332"/>
          </a:xfrm>
          <a:prstGeom prst="rect">
            <a:avLst/>
          </a:prstGeom>
          <a:noFill/>
        </p:spPr>
        <p:txBody>
          <a:bodyPr wrap="square" rtlCol="0">
            <a:spAutoFit/>
          </a:bodyPr>
          <a:lstStyle/>
          <a:p>
            <a:r>
              <a:rPr lang="en-US" b="1"/>
              <a:t>Probability of X(t) regardless of path</a:t>
            </a:r>
          </a:p>
        </p:txBody>
      </p:sp>
      <p:sp>
        <p:nvSpPr>
          <p:cNvPr id="6" name="Title 1">
            <a:extLst>
              <a:ext uri="{FF2B5EF4-FFF2-40B4-BE49-F238E27FC236}">
                <a16:creationId xmlns:a16="http://schemas.microsoft.com/office/drawing/2014/main" id="{BBB0AB0F-7D1D-4E0C-A51D-7ED3543990EF}"/>
              </a:ext>
            </a:extLst>
          </p:cNvPr>
          <p:cNvSpPr txBox="1">
            <a:spLocks/>
          </p:cNvSpPr>
          <p:nvPr/>
        </p:nvSpPr>
        <p:spPr>
          <a:xfrm>
            <a:off x="4497564" y="106633"/>
            <a:ext cx="3779236" cy="6027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Path Integrals</a:t>
            </a:r>
            <a:endParaRPr lang="en-US" b="1" u="sng">
              <a:latin typeface="+mn-lt"/>
            </a:endParaRPr>
          </a:p>
        </p:txBody>
      </p:sp>
      <p:sp>
        <p:nvSpPr>
          <p:cNvPr id="15" name="Rectangle 14">
            <a:extLst>
              <a:ext uri="{FF2B5EF4-FFF2-40B4-BE49-F238E27FC236}">
                <a16:creationId xmlns:a16="http://schemas.microsoft.com/office/drawing/2014/main" id="{F947F01A-18F0-4C2F-9D6F-009B709699F1}"/>
              </a:ext>
            </a:extLst>
          </p:cNvPr>
          <p:cNvSpPr/>
          <p:nvPr/>
        </p:nvSpPr>
        <p:spPr>
          <a:xfrm>
            <a:off x="174520" y="3550062"/>
            <a:ext cx="785881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Now let’s suppose that a(</a:t>
            </a:r>
            <a:r>
              <a:rPr lang="en-US"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,t) = a</a:t>
            </a:r>
            <a:r>
              <a:rPr lang="en-US"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a:latin typeface="Calibri" panose="020F0502020204030204" pitchFamily="34" charset="0"/>
                <a:ea typeface="Calibri" panose="020F0502020204030204" pitchFamily="34" charset="0"/>
                <a:cs typeface="Calibri" panose="020F0502020204030204" pitchFamily="34" charset="0"/>
              </a:rPr>
              <a:t>Δa(ξ,t).  Then we can say, defining A(s,t) = (d/dt – a)δ(s-t):</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tangle 7">
            <a:extLst>
              <a:ext uri="{FF2B5EF4-FFF2-40B4-BE49-F238E27FC236}">
                <a16:creationId xmlns:a16="http://schemas.microsoft.com/office/drawing/2014/main" id="{BAF0892B-8530-4216-9AEA-E30D224AD405}"/>
              </a:ext>
            </a:extLst>
          </p:cNvPr>
          <p:cNvSpPr>
            <a:spLocks noChangeArrowheads="1"/>
          </p:cNvSpPr>
          <p:nvPr/>
        </p:nvSpPr>
        <p:spPr bwMode="auto">
          <a:xfrm>
            <a:off x="291182" y="61486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A4EB0861-3543-4BF9-B226-F21E9095D2C7}"/>
              </a:ext>
            </a:extLst>
          </p:cNvPr>
          <p:cNvGraphicFramePr>
            <a:graphicFrameLocks noChangeAspect="1"/>
          </p:cNvGraphicFramePr>
          <p:nvPr>
            <p:extLst>
              <p:ext uri="{D42A27DB-BD31-4B8C-83A1-F6EECF244321}">
                <p14:modId xmlns:p14="http://schemas.microsoft.com/office/powerpoint/2010/main" val="1373841409"/>
              </p:ext>
            </p:extLst>
          </p:nvPr>
        </p:nvGraphicFramePr>
        <p:xfrm>
          <a:off x="291183" y="4017587"/>
          <a:ext cx="6526309" cy="718069"/>
        </p:xfrm>
        <a:graphic>
          <a:graphicData uri="http://schemas.openxmlformats.org/presentationml/2006/ole">
            <mc:AlternateContent xmlns:mc="http://schemas.openxmlformats.org/markup-compatibility/2006">
              <mc:Choice xmlns:v="urn:schemas-microsoft-com:vml" Requires="v">
                <p:oleObj name="Equation" r:id="rId2" imgW="4190760" imgH="457200" progId="Equation.DSMT4">
                  <p:embed/>
                </p:oleObj>
              </mc:Choice>
              <mc:Fallback>
                <p:oleObj name="Equation" r:id="rId2" imgW="4190760" imgH="457200" progId="Equation.DSMT4">
                  <p:embed/>
                  <p:pic>
                    <p:nvPicPr>
                      <p:cNvPr id="0" name="Object 6"/>
                      <p:cNvPicPr>
                        <a:picLocks noChangeAspect="1" noChangeArrowheads="1"/>
                      </p:cNvPicPr>
                      <p:nvPr/>
                    </p:nvPicPr>
                    <p:blipFill>
                      <a:blip r:embed="rId3"/>
                      <a:srcRect/>
                      <a:stretch>
                        <a:fillRect/>
                      </a:stretch>
                    </p:blipFill>
                    <p:spPr bwMode="auto">
                      <a:xfrm>
                        <a:off x="291183" y="4017587"/>
                        <a:ext cx="6526309" cy="718069"/>
                      </a:xfrm>
                      <a:prstGeom prst="rect">
                        <a:avLst/>
                      </a:prstGeom>
                      <a:solidFill>
                        <a:srgbClr val="FF6699">
                          <a:alpha val="35000"/>
                        </a:srgbClr>
                      </a:solidFill>
                    </p:spPr>
                  </p:pic>
                </p:oleObj>
              </mc:Fallback>
            </mc:AlternateContent>
          </a:graphicData>
        </a:graphic>
      </p:graphicFrame>
      <p:sp>
        <p:nvSpPr>
          <p:cNvPr id="28" name="Rectangle 27">
            <a:extLst>
              <a:ext uri="{FF2B5EF4-FFF2-40B4-BE49-F238E27FC236}">
                <a16:creationId xmlns:a16="http://schemas.microsoft.com/office/drawing/2014/main" id="{730BAD10-EB6E-456F-8095-1F3059359117}"/>
              </a:ext>
            </a:extLst>
          </p:cNvPr>
          <p:cNvSpPr/>
          <p:nvPr/>
        </p:nvSpPr>
        <p:spPr>
          <a:xfrm>
            <a:off x="225194" y="4895404"/>
            <a:ext cx="10656879"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This is of the continuous vector integral form, where </a:t>
            </a:r>
            <a:r>
              <a:rPr lang="el-GR" sz="1400">
                <a:latin typeface="Calibri" panose="020F0502020204030204" pitchFamily="34" charset="0"/>
                <a:ea typeface="Calibri" panose="020F0502020204030204" pitchFamily="34" charset="0"/>
                <a:cs typeface="Times New Roman" panose="02020603050405020304" pitchFamily="18" charset="0"/>
              </a:rPr>
              <a:t>φ</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(t) = [</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(t), k(t)].  We can think of the first variable as position, and the second as  ‘momentum’, or ‘speed’ or something.  To work out the diagrammatic expansion, we’d have to expand </a:t>
            </a:r>
            <a:r>
              <a:rPr lang="el-GR" sz="1400">
                <a:latin typeface="Calibri" panose="020F0502020204030204" pitchFamily="34" charset="0"/>
                <a:ea typeface="Calibri" panose="020F0502020204030204" pitchFamily="34" charset="0"/>
                <a:cs typeface="Times New Roman" panose="02020603050405020304" pitchFamily="18" charset="0"/>
              </a:rPr>
              <a:t>Δ</a:t>
            </a:r>
            <a:r>
              <a:rPr lang="en-US" sz="1400">
                <a:latin typeface="Calibri" panose="020F0502020204030204" pitchFamily="34" charset="0"/>
                <a:ea typeface="Calibri" panose="020F0502020204030204" pitchFamily="34" charset="0"/>
                <a:cs typeface="Times New Roman" panose="02020603050405020304" pitchFamily="18" charset="0"/>
              </a:rPr>
              <a:t>a(</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,t), and b</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,t) in powers of </a:t>
            </a:r>
            <a:r>
              <a:rPr lang="el-GR" sz="1400">
                <a:latin typeface="Calibri" panose="020F0502020204030204" pitchFamily="34" charset="0"/>
                <a:ea typeface="Calibri" panose="020F0502020204030204" pitchFamily="34" charset="0"/>
                <a:cs typeface="Times New Roman" panose="02020603050405020304" pitchFamily="18" charset="0"/>
              </a:rPr>
              <a:t>ξ</a:t>
            </a:r>
            <a:r>
              <a:rPr lang="en-US" sz="1400">
                <a:latin typeface="Calibri" panose="020F0502020204030204" pitchFamily="34" charset="0"/>
                <a:ea typeface="Calibri" panose="020F0502020204030204" pitchFamily="34" charset="0"/>
                <a:cs typeface="Times New Roman" panose="02020603050405020304" pitchFamily="18" charset="0"/>
              </a:rPr>
              <a:t> or something.  Perhaps we could use MFA, etc., techniques to work out the result.  </a:t>
            </a:r>
          </a:p>
        </p:txBody>
      </p:sp>
      <p:sp>
        <p:nvSpPr>
          <p:cNvPr id="2" name="TextBox 1">
            <a:extLst>
              <a:ext uri="{FF2B5EF4-FFF2-40B4-BE49-F238E27FC236}">
                <a16:creationId xmlns:a16="http://schemas.microsoft.com/office/drawing/2014/main" id="{2724D576-C815-B77D-3089-E23346177708}"/>
              </a:ext>
            </a:extLst>
          </p:cNvPr>
          <p:cNvSpPr txBox="1"/>
          <p:nvPr/>
        </p:nvSpPr>
        <p:spPr>
          <a:xfrm>
            <a:off x="174520" y="1290395"/>
            <a:ext cx="7778855" cy="307777"/>
          </a:xfrm>
          <a:prstGeom prst="rect">
            <a:avLst/>
          </a:prstGeom>
          <a:noFill/>
        </p:spPr>
        <p:txBody>
          <a:bodyPr wrap="square" rtlCol="0">
            <a:spAutoFit/>
          </a:bodyPr>
          <a:lstStyle/>
          <a:p>
            <a:r>
              <a:rPr lang="en-US" sz="1400"/>
              <a:t>Now consider the absolute probability of going from X</a:t>
            </a:r>
            <a:r>
              <a:rPr lang="en-US" sz="1400" baseline="-25000"/>
              <a:t>0</a:t>
            </a:r>
            <a:r>
              <a:rPr lang="en-US" sz="1400"/>
              <a:t> to X.  This is given by summing over all the paths,</a:t>
            </a:r>
            <a:endParaRPr lang="en-US"/>
          </a:p>
        </p:txBody>
      </p:sp>
      <p:graphicFrame>
        <p:nvGraphicFramePr>
          <p:cNvPr id="4" name="Object 3">
            <a:extLst>
              <a:ext uri="{FF2B5EF4-FFF2-40B4-BE49-F238E27FC236}">
                <a16:creationId xmlns:a16="http://schemas.microsoft.com/office/drawing/2014/main" id="{ED1453D2-1EEF-0AA8-37E6-6162F36DE215}"/>
              </a:ext>
            </a:extLst>
          </p:cNvPr>
          <p:cNvGraphicFramePr>
            <a:graphicFrameLocks noChangeAspect="1"/>
          </p:cNvGraphicFramePr>
          <p:nvPr>
            <p:extLst>
              <p:ext uri="{D42A27DB-BD31-4B8C-83A1-F6EECF244321}">
                <p14:modId xmlns:p14="http://schemas.microsoft.com/office/powerpoint/2010/main" val="1605040746"/>
              </p:ext>
            </p:extLst>
          </p:nvPr>
        </p:nvGraphicFramePr>
        <p:xfrm>
          <a:off x="253082" y="1707945"/>
          <a:ext cx="7985618" cy="774115"/>
        </p:xfrm>
        <a:graphic>
          <a:graphicData uri="http://schemas.openxmlformats.org/presentationml/2006/ole">
            <mc:AlternateContent xmlns:mc="http://schemas.openxmlformats.org/markup-compatibility/2006">
              <mc:Choice xmlns:v="urn:schemas-microsoft-com:vml" Requires="v">
                <p:oleObj name="Equation" r:id="rId4" imgW="5912422" imgH="572500" progId="Equation.DSMT4">
                  <p:embed/>
                </p:oleObj>
              </mc:Choice>
              <mc:Fallback>
                <p:oleObj name="Equation" r:id="rId4" imgW="5912422" imgH="572500" progId="Equation.DSMT4">
                  <p:embed/>
                  <p:pic>
                    <p:nvPicPr>
                      <p:cNvPr id="0" name=""/>
                      <p:cNvPicPr/>
                      <p:nvPr/>
                    </p:nvPicPr>
                    <p:blipFill>
                      <a:blip r:embed="rId5"/>
                      <a:stretch>
                        <a:fillRect/>
                      </a:stretch>
                    </p:blipFill>
                    <p:spPr>
                      <a:xfrm>
                        <a:off x="253082" y="1707945"/>
                        <a:ext cx="7985618" cy="774115"/>
                      </a:xfrm>
                      <a:prstGeom prst="rect">
                        <a:avLst/>
                      </a:prstGeom>
                    </p:spPr>
                  </p:pic>
                </p:oleObj>
              </mc:Fallback>
            </mc:AlternateContent>
          </a:graphicData>
        </a:graphic>
      </p:graphicFrame>
    </p:spTree>
    <p:extLst>
      <p:ext uri="{BB962C8B-B14F-4D97-AF65-F5344CB8AC3E}">
        <p14:creationId xmlns:p14="http://schemas.microsoft.com/office/powerpoint/2010/main" val="551983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73709" y="1045631"/>
            <a:ext cx="4025900" cy="400110"/>
          </a:xfrm>
          <a:prstGeom prst="rect">
            <a:avLst/>
          </a:prstGeom>
          <a:noFill/>
        </p:spPr>
        <p:txBody>
          <a:bodyPr wrap="square" rtlCol="0">
            <a:spAutoFit/>
          </a:bodyPr>
          <a:lstStyle/>
          <a:p>
            <a:r>
              <a:rPr lang="en-US" sz="2000" b="1"/>
              <a:t>Recursion Relation for P(X)</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173709" y="2521267"/>
            <a:ext cx="9058781"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We can do the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W(t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integral first, which would require a Jacobian, but I’ll ignore that and just formally write it as.  </a:t>
            </a:r>
            <a:endParaRPr lang="en-US" sz="1400"/>
          </a:p>
        </p:txBody>
      </p:sp>
      <p:graphicFrame>
        <p:nvGraphicFramePr>
          <p:cNvPr id="32" name="Object 31">
            <a:extLst>
              <a:ext uri="{FF2B5EF4-FFF2-40B4-BE49-F238E27FC236}">
                <a16:creationId xmlns:a16="http://schemas.microsoft.com/office/drawing/2014/main" id="{4F402A74-AA4B-4E59-9B3B-3128A9D8F97F}"/>
              </a:ext>
            </a:extLst>
          </p:cNvPr>
          <p:cNvGraphicFramePr>
            <a:graphicFrameLocks noChangeAspect="1"/>
          </p:cNvGraphicFramePr>
          <p:nvPr>
            <p:extLst>
              <p:ext uri="{D42A27DB-BD31-4B8C-83A1-F6EECF244321}">
                <p14:modId xmlns:p14="http://schemas.microsoft.com/office/powerpoint/2010/main" val="3849434700"/>
              </p:ext>
            </p:extLst>
          </p:nvPr>
        </p:nvGraphicFramePr>
        <p:xfrm>
          <a:off x="278786" y="4561205"/>
          <a:ext cx="5286375" cy="596900"/>
        </p:xfrm>
        <a:graphic>
          <a:graphicData uri="http://schemas.openxmlformats.org/presentationml/2006/ole">
            <mc:AlternateContent xmlns:mc="http://schemas.openxmlformats.org/markup-compatibility/2006">
              <mc:Choice xmlns:v="urn:schemas-microsoft-com:vml" Requires="v">
                <p:oleObj name="Equation" r:id="rId2" imgW="4114800" imgH="457200" progId="Equation.DSMT4">
                  <p:embed/>
                </p:oleObj>
              </mc:Choice>
              <mc:Fallback>
                <p:oleObj name="Equation" r:id="rId2" imgW="4114800" imgH="457200" progId="Equation.DSMT4">
                  <p:embed/>
                  <p:pic>
                    <p:nvPicPr>
                      <p:cNvPr id="20" name="Object 19">
                        <a:extLst>
                          <a:ext uri="{FF2B5EF4-FFF2-40B4-BE49-F238E27FC236}">
                            <a16:creationId xmlns:a16="http://schemas.microsoft.com/office/drawing/2014/main" id="{21E91628-6B73-4995-815B-7160F7730835}"/>
                          </a:ext>
                        </a:extLst>
                      </p:cNvPr>
                      <p:cNvPicPr>
                        <a:picLocks noChangeAspect="1" noChangeArrowheads="1"/>
                      </p:cNvPicPr>
                      <p:nvPr/>
                    </p:nvPicPr>
                    <p:blipFill>
                      <a:blip r:embed="rId3"/>
                      <a:srcRect/>
                      <a:stretch>
                        <a:fillRect/>
                      </a:stretch>
                    </p:blipFill>
                    <p:spPr bwMode="auto">
                      <a:xfrm>
                        <a:off x="278786" y="4561205"/>
                        <a:ext cx="5286375" cy="596900"/>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0E4361BB-D51D-4469-9659-4B4C13334095}"/>
              </a:ext>
            </a:extLst>
          </p:cNvPr>
          <p:cNvGraphicFramePr>
            <a:graphicFrameLocks noChangeAspect="1"/>
          </p:cNvGraphicFramePr>
          <p:nvPr>
            <p:extLst>
              <p:ext uri="{D42A27DB-BD31-4B8C-83A1-F6EECF244321}">
                <p14:modId xmlns:p14="http://schemas.microsoft.com/office/powerpoint/2010/main" val="2348004090"/>
              </p:ext>
            </p:extLst>
          </p:nvPr>
        </p:nvGraphicFramePr>
        <p:xfrm>
          <a:off x="278786" y="3181162"/>
          <a:ext cx="5591072" cy="375446"/>
        </p:xfrm>
        <a:graphic>
          <a:graphicData uri="http://schemas.openxmlformats.org/presentationml/2006/ole">
            <mc:AlternateContent xmlns:mc="http://schemas.openxmlformats.org/markup-compatibility/2006">
              <mc:Choice xmlns:v="urn:schemas-microsoft-com:vml" Requires="v">
                <p:oleObj name="Equation" r:id="rId4" imgW="4559040" imgH="291960" progId="Equation.DSMT4">
                  <p:embed/>
                </p:oleObj>
              </mc:Choice>
              <mc:Fallback>
                <p:oleObj name="Equation" r:id="rId4" imgW="4559040" imgH="291960" progId="Equation.DSMT4">
                  <p:embed/>
                  <p:pic>
                    <p:nvPicPr>
                      <p:cNvPr id="4" name="Object 3">
                        <a:extLst>
                          <a:ext uri="{FF2B5EF4-FFF2-40B4-BE49-F238E27FC236}">
                            <a16:creationId xmlns:a16="http://schemas.microsoft.com/office/drawing/2014/main" id="{18E39E43-BBAB-41A4-878C-E7A5A718315C}"/>
                          </a:ext>
                        </a:extLst>
                      </p:cNvPr>
                      <p:cNvPicPr>
                        <a:picLocks noChangeAspect="1" noChangeArrowheads="1"/>
                      </p:cNvPicPr>
                      <p:nvPr/>
                    </p:nvPicPr>
                    <p:blipFill>
                      <a:blip r:embed="rId5"/>
                      <a:srcRect/>
                      <a:stretch>
                        <a:fillRect/>
                      </a:stretch>
                    </p:blipFill>
                    <p:spPr bwMode="auto">
                      <a:xfrm>
                        <a:off x="278786" y="3181162"/>
                        <a:ext cx="5591072" cy="375446"/>
                      </a:xfrm>
                      <a:prstGeom prst="rect">
                        <a:avLst/>
                      </a:prstGeom>
                      <a:solidFill>
                        <a:srgbClr val="CCFFCC"/>
                      </a:solidFill>
                    </p:spPr>
                  </p:pic>
                </p:oleObj>
              </mc:Fallback>
            </mc:AlternateContent>
          </a:graphicData>
        </a:graphic>
      </p:graphicFrame>
      <p:sp>
        <p:nvSpPr>
          <p:cNvPr id="3" name="Rectangle 2">
            <a:extLst>
              <a:ext uri="{FF2B5EF4-FFF2-40B4-BE49-F238E27FC236}">
                <a16:creationId xmlns:a16="http://schemas.microsoft.com/office/drawing/2014/main" id="{F75492C7-84A9-3EFF-43F0-CA1B54609D68}"/>
              </a:ext>
            </a:extLst>
          </p:cNvPr>
          <p:cNvSpPr/>
          <p:nvPr/>
        </p:nvSpPr>
        <p:spPr>
          <a:xfrm>
            <a:off x="173709" y="1425918"/>
            <a:ext cx="4653928" cy="307777"/>
          </a:xfrm>
          <a:prstGeom prst="rect">
            <a:avLst/>
          </a:prstGeom>
        </p:spPr>
        <p:txBody>
          <a:bodyPr wrap="square">
            <a:spAutoFit/>
          </a:bodyPr>
          <a:lstStyle/>
          <a:p>
            <a:r>
              <a:rPr lang="en-US" sz="1400"/>
              <a:t>And a recursion relation for P(X(t</a:t>
            </a:r>
            <a:r>
              <a:rPr lang="en-US" sz="1400" baseline="-25000"/>
              <a:t>m</a:t>
            </a:r>
            <a:r>
              <a:rPr lang="en-US" sz="1400"/>
              <a:t>)) follows as:</a:t>
            </a:r>
          </a:p>
        </p:txBody>
      </p:sp>
      <p:graphicFrame>
        <p:nvGraphicFramePr>
          <p:cNvPr id="4" name="Object 3">
            <a:extLst>
              <a:ext uri="{FF2B5EF4-FFF2-40B4-BE49-F238E27FC236}">
                <a16:creationId xmlns:a16="http://schemas.microsoft.com/office/drawing/2014/main" id="{CB9CB86D-2818-5BD8-2FE8-423B96B514B6}"/>
              </a:ext>
            </a:extLst>
          </p:cNvPr>
          <p:cNvGraphicFramePr>
            <a:graphicFrameLocks noChangeAspect="1"/>
          </p:cNvGraphicFramePr>
          <p:nvPr>
            <p:extLst>
              <p:ext uri="{D42A27DB-BD31-4B8C-83A1-F6EECF244321}">
                <p14:modId xmlns:p14="http://schemas.microsoft.com/office/powerpoint/2010/main" val="2104624939"/>
              </p:ext>
            </p:extLst>
          </p:nvPr>
        </p:nvGraphicFramePr>
        <p:xfrm>
          <a:off x="230271" y="1922717"/>
          <a:ext cx="7514157" cy="383801"/>
        </p:xfrm>
        <a:graphic>
          <a:graphicData uri="http://schemas.openxmlformats.org/presentationml/2006/ole">
            <mc:AlternateContent xmlns:mc="http://schemas.openxmlformats.org/markup-compatibility/2006">
              <mc:Choice xmlns:v="urn:schemas-microsoft-com:vml" Requires="v">
                <p:oleObj name="Equation" r:id="rId6" imgW="5562360" imgH="279360" progId="Equation.DSMT4">
                  <p:embed/>
                </p:oleObj>
              </mc:Choice>
              <mc:Fallback>
                <p:oleObj name="Equation" r:id="rId6" imgW="5562360" imgH="279360" progId="Equation.DSMT4">
                  <p:embed/>
                  <p:pic>
                    <p:nvPicPr>
                      <p:cNvPr id="23" name="Object 22">
                        <a:extLst>
                          <a:ext uri="{FF2B5EF4-FFF2-40B4-BE49-F238E27FC236}">
                            <a16:creationId xmlns:a16="http://schemas.microsoft.com/office/drawing/2014/main" id="{7639D6EB-5FBE-4A4B-8451-8BDC1DE2C461}"/>
                          </a:ext>
                        </a:extLst>
                      </p:cNvPr>
                      <p:cNvPicPr>
                        <a:picLocks noChangeAspect="1" noChangeArrowheads="1"/>
                      </p:cNvPicPr>
                      <p:nvPr/>
                    </p:nvPicPr>
                    <p:blipFill>
                      <a:blip r:embed="rId7"/>
                      <a:srcRect/>
                      <a:stretch>
                        <a:fillRect/>
                      </a:stretch>
                    </p:blipFill>
                    <p:spPr bwMode="auto">
                      <a:xfrm>
                        <a:off x="230271" y="1922717"/>
                        <a:ext cx="7514157" cy="383801"/>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79FCB7B1-4F65-2AA3-094A-0ED836D9D856}"/>
              </a:ext>
            </a:extLst>
          </p:cNvPr>
          <p:cNvSpPr txBox="1"/>
          <p:nvPr/>
        </p:nvSpPr>
        <p:spPr>
          <a:xfrm>
            <a:off x="230271" y="3771357"/>
            <a:ext cx="11332464" cy="523220"/>
          </a:xfrm>
          <a:prstGeom prst="rect">
            <a:avLst/>
          </a:prstGeom>
          <a:noFill/>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Or we</a:t>
            </a:r>
            <a:r>
              <a:rPr lang="en-US" sz="1400">
                <a:latin typeface="Calibri" panose="020F0502020204030204" pitchFamily="34" charset="0"/>
                <a:ea typeface="Calibri" panose="020F0502020204030204" pitchFamily="34" charset="0"/>
                <a:cs typeface="Times New Roman" panose="02020603050405020304" pitchFamily="18" charset="0"/>
              </a:rPr>
              <a:t> can perform the dX(t</a:t>
            </a:r>
            <a:r>
              <a:rPr lang="en-US" sz="1400"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integral first.  As is likely, </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appears within ΔX(t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and so we’ll also need a Jacobian.  Let J</a:t>
            </a:r>
            <a:r>
              <a:rPr lang="en-US" sz="1400" baseline="30000">
                <a:latin typeface="Calibri" panose="020F0502020204030204" pitchFamily="34" charset="0"/>
                <a:ea typeface="Calibri" panose="020F0502020204030204" pitchFamily="34" charset="0"/>
                <a:cs typeface="Calibri" panose="020F0502020204030204" pitchFamily="34" charset="0"/>
              </a:rPr>
              <a:t>X(tm+1)</a:t>
            </a:r>
            <a:r>
              <a:rPr lang="en-US" sz="1400" baseline="-25000">
                <a:latin typeface="Calibri" panose="020F0502020204030204" pitchFamily="34" charset="0"/>
                <a:ea typeface="Calibri" panose="020F0502020204030204" pitchFamily="34" charset="0"/>
                <a:cs typeface="Calibri" panose="020F0502020204030204" pitchFamily="34" charset="0"/>
              </a:rPr>
              <a:t>X(tm)</a:t>
            </a:r>
            <a:r>
              <a:rPr lang="en-US" sz="1400">
                <a:latin typeface="Calibri" panose="020F0502020204030204" pitchFamily="34" charset="0"/>
                <a:ea typeface="Calibri" panose="020F0502020204030204" pitchFamily="34" charset="0"/>
                <a:cs typeface="Calibri" panose="020F0502020204030204" pitchFamily="34" charset="0"/>
              </a:rPr>
              <a:t> =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and we’ll have, the thing on the right, where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is evaluated in terms of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 and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W(t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(argument of Jacobian is given):</a:t>
            </a:r>
            <a:endParaRPr lang="en-US" sz="1400"/>
          </a:p>
        </p:txBody>
      </p:sp>
    </p:spTree>
    <p:extLst>
      <p:ext uri="{BB962C8B-B14F-4D97-AF65-F5344CB8AC3E}">
        <p14:creationId xmlns:p14="http://schemas.microsoft.com/office/powerpoint/2010/main" val="1328251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a:extLst>
              <a:ext uri="{FF2B5EF4-FFF2-40B4-BE49-F238E27FC236}">
                <a16:creationId xmlns:a16="http://schemas.microsoft.com/office/drawing/2014/main" id="{C25B41AF-D643-4E2E-93B1-92DCA24F586F}"/>
              </a:ext>
            </a:extLst>
          </p:cNvPr>
          <p:cNvGraphicFramePr>
            <a:graphicFrameLocks noChangeAspect="1"/>
          </p:cNvGraphicFramePr>
          <p:nvPr>
            <p:extLst>
              <p:ext uri="{D42A27DB-BD31-4B8C-83A1-F6EECF244321}">
                <p14:modId xmlns:p14="http://schemas.microsoft.com/office/powerpoint/2010/main" val="2422487870"/>
              </p:ext>
            </p:extLst>
          </p:nvPr>
        </p:nvGraphicFramePr>
        <p:xfrm>
          <a:off x="294981" y="2071002"/>
          <a:ext cx="7243763" cy="304800"/>
        </p:xfrm>
        <a:graphic>
          <a:graphicData uri="http://schemas.openxmlformats.org/presentationml/2006/ole">
            <mc:AlternateContent xmlns:mc="http://schemas.openxmlformats.org/markup-compatibility/2006">
              <mc:Choice xmlns:v="urn:schemas-microsoft-com:vml" Requires="v">
                <p:oleObj name="Equation" r:id="rId2" imgW="5410080" imgH="228600" progId="Equation.DSMT4">
                  <p:embed/>
                </p:oleObj>
              </mc:Choice>
              <mc:Fallback>
                <p:oleObj name="Equation" r:id="rId2" imgW="5410080" imgH="228600" progId="Equation.DSMT4">
                  <p:embed/>
                  <p:pic>
                    <p:nvPicPr>
                      <p:cNvPr id="16" name="Object 15">
                        <a:extLst>
                          <a:ext uri="{FF2B5EF4-FFF2-40B4-BE49-F238E27FC236}">
                            <a16:creationId xmlns:a16="http://schemas.microsoft.com/office/drawing/2014/main" id="{C25B41AF-D643-4E2E-93B1-92DCA24F586F}"/>
                          </a:ext>
                        </a:extLst>
                      </p:cNvPr>
                      <p:cNvPicPr/>
                      <p:nvPr/>
                    </p:nvPicPr>
                    <p:blipFill>
                      <a:blip r:embed="rId3"/>
                      <a:stretch>
                        <a:fillRect/>
                      </a:stretch>
                    </p:blipFill>
                    <p:spPr>
                      <a:xfrm>
                        <a:off x="294981" y="2071002"/>
                        <a:ext cx="7243763" cy="3048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D4F2ECDB-8FF6-4010-9C80-72698F30C690}"/>
              </a:ext>
            </a:extLst>
          </p:cNvPr>
          <p:cNvGraphicFramePr>
            <a:graphicFrameLocks noChangeAspect="1"/>
          </p:cNvGraphicFramePr>
          <p:nvPr>
            <p:extLst>
              <p:ext uri="{D42A27DB-BD31-4B8C-83A1-F6EECF244321}">
                <p14:modId xmlns:p14="http://schemas.microsoft.com/office/powerpoint/2010/main" val="691126078"/>
              </p:ext>
            </p:extLst>
          </p:nvPr>
        </p:nvGraphicFramePr>
        <p:xfrm>
          <a:off x="310856" y="3893811"/>
          <a:ext cx="9221788" cy="1187450"/>
        </p:xfrm>
        <a:graphic>
          <a:graphicData uri="http://schemas.openxmlformats.org/presentationml/2006/ole">
            <mc:AlternateContent xmlns:mc="http://schemas.openxmlformats.org/markup-compatibility/2006">
              <mc:Choice xmlns:v="urn:schemas-microsoft-com:vml" Requires="v">
                <p:oleObj name="Equation" r:id="rId4" imgW="7327800" imgH="838080" progId="Equation.DSMT4">
                  <p:embed/>
                </p:oleObj>
              </mc:Choice>
              <mc:Fallback>
                <p:oleObj name="Equation" r:id="rId4" imgW="7327800" imgH="838080" progId="Equation.DSMT4">
                  <p:embed/>
                  <p:pic>
                    <p:nvPicPr>
                      <p:cNvPr id="5" name="Object 4">
                        <a:extLst>
                          <a:ext uri="{FF2B5EF4-FFF2-40B4-BE49-F238E27FC236}">
                            <a16:creationId xmlns:a16="http://schemas.microsoft.com/office/drawing/2014/main" id="{D4F2ECDB-8FF6-4010-9C80-72698F30C690}"/>
                          </a:ext>
                        </a:extLst>
                      </p:cNvPr>
                      <p:cNvPicPr>
                        <a:picLocks noChangeAspect="1" noChangeArrowheads="1"/>
                      </p:cNvPicPr>
                      <p:nvPr/>
                    </p:nvPicPr>
                    <p:blipFill>
                      <a:blip r:embed="rId5"/>
                      <a:srcRect/>
                      <a:stretch>
                        <a:fillRect/>
                      </a:stretch>
                    </p:blipFill>
                    <p:spPr bwMode="auto">
                      <a:xfrm>
                        <a:off x="310856" y="3893811"/>
                        <a:ext cx="9221788" cy="11874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9866A9AE-FFA9-4136-9621-954287BB9034}"/>
              </a:ext>
            </a:extLst>
          </p:cNvPr>
          <p:cNvSpPr txBox="1"/>
          <p:nvPr/>
        </p:nvSpPr>
        <p:spPr>
          <a:xfrm>
            <a:off x="221654" y="2517648"/>
            <a:ext cx="5681684" cy="307777"/>
          </a:xfrm>
          <a:prstGeom prst="rect">
            <a:avLst/>
          </a:prstGeom>
          <a:noFill/>
        </p:spPr>
        <p:txBody>
          <a:bodyPr wrap="none" rtlCol="0">
            <a:spAutoFit/>
          </a:bodyPr>
          <a:lstStyle/>
          <a:p>
            <a:r>
              <a:rPr lang="en-US" sz="1400"/>
              <a:t>Then we can write the probability distribution function of the X variables as:</a:t>
            </a:r>
            <a:endParaRPr lang="en-US"/>
          </a:p>
        </p:txBody>
      </p:sp>
      <p:graphicFrame>
        <p:nvGraphicFramePr>
          <p:cNvPr id="21" name="Object 20">
            <a:extLst>
              <a:ext uri="{FF2B5EF4-FFF2-40B4-BE49-F238E27FC236}">
                <a16:creationId xmlns:a16="http://schemas.microsoft.com/office/drawing/2014/main" id="{70906F6F-0044-4ECD-A880-83FFC1D719AA}"/>
              </a:ext>
            </a:extLst>
          </p:cNvPr>
          <p:cNvGraphicFramePr>
            <a:graphicFrameLocks noChangeAspect="1"/>
          </p:cNvGraphicFramePr>
          <p:nvPr>
            <p:extLst>
              <p:ext uri="{D42A27DB-BD31-4B8C-83A1-F6EECF244321}">
                <p14:modId xmlns:p14="http://schemas.microsoft.com/office/powerpoint/2010/main" val="2138271776"/>
              </p:ext>
            </p:extLst>
          </p:nvPr>
        </p:nvGraphicFramePr>
        <p:xfrm>
          <a:off x="309465" y="2956157"/>
          <a:ext cx="3876675" cy="304800"/>
        </p:xfrm>
        <a:graphic>
          <a:graphicData uri="http://schemas.openxmlformats.org/presentationml/2006/ole">
            <mc:AlternateContent xmlns:mc="http://schemas.openxmlformats.org/markup-compatibility/2006">
              <mc:Choice xmlns:v="urn:schemas-microsoft-com:vml" Requires="v">
                <p:oleObj name="Equation" r:id="rId6" imgW="2895480" imgH="228600" progId="Equation.DSMT4">
                  <p:embed/>
                </p:oleObj>
              </mc:Choice>
              <mc:Fallback>
                <p:oleObj name="Equation" r:id="rId6" imgW="2895480" imgH="228600" progId="Equation.DSMT4">
                  <p:embed/>
                  <p:pic>
                    <p:nvPicPr>
                      <p:cNvPr id="21" name="Object 20">
                        <a:extLst>
                          <a:ext uri="{FF2B5EF4-FFF2-40B4-BE49-F238E27FC236}">
                            <a16:creationId xmlns:a16="http://schemas.microsoft.com/office/drawing/2014/main" id="{70906F6F-0044-4ECD-A880-83FFC1D719AA}"/>
                          </a:ext>
                        </a:extLst>
                      </p:cNvPr>
                      <p:cNvPicPr/>
                      <p:nvPr/>
                    </p:nvPicPr>
                    <p:blipFill>
                      <a:blip r:embed="rId7"/>
                      <a:stretch>
                        <a:fillRect/>
                      </a:stretch>
                    </p:blipFill>
                    <p:spPr>
                      <a:xfrm>
                        <a:off x="309465" y="2956157"/>
                        <a:ext cx="3876675" cy="304800"/>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011B2D1F-542F-4A2F-BB75-8D3EED67EC3B}"/>
              </a:ext>
            </a:extLst>
          </p:cNvPr>
          <p:cNvSpPr txBox="1"/>
          <p:nvPr/>
        </p:nvSpPr>
        <p:spPr>
          <a:xfrm>
            <a:off x="249935" y="3358256"/>
            <a:ext cx="5107039" cy="307777"/>
          </a:xfrm>
          <a:prstGeom prst="rect">
            <a:avLst/>
          </a:prstGeom>
          <a:noFill/>
        </p:spPr>
        <p:txBody>
          <a:bodyPr wrap="none" rtlCol="0">
            <a:spAutoFit/>
          </a:bodyPr>
          <a:lstStyle/>
          <a:p>
            <a:r>
              <a:rPr lang="en-US" sz="1400"/>
              <a:t>Then backing up a little we can write for the expression on the right,</a:t>
            </a:r>
            <a:endParaRPr lang="en-US"/>
          </a:p>
        </p:txBody>
      </p:sp>
      <p:graphicFrame>
        <p:nvGraphicFramePr>
          <p:cNvPr id="28" name="Object 27">
            <a:extLst>
              <a:ext uri="{FF2B5EF4-FFF2-40B4-BE49-F238E27FC236}">
                <a16:creationId xmlns:a16="http://schemas.microsoft.com/office/drawing/2014/main" id="{D6AB86E0-E2B5-49A1-814F-ADA36BF43295}"/>
              </a:ext>
            </a:extLst>
          </p:cNvPr>
          <p:cNvGraphicFramePr>
            <a:graphicFrameLocks noChangeAspect="1"/>
          </p:cNvGraphicFramePr>
          <p:nvPr>
            <p:extLst>
              <p:ext uri="{D42A27DB-BD31-4B8C-83A1-F6EECF244321}">
                <p14:modId xmlns:p14="http://schemas.microsoft.com/office/powerpoint/2010/main" val="4053534027"/>
              </p:ext>
            </p:extLst>
          </p:nvPr>
        </p:nvGraphicFramePr>
        <p:xfrm>
          <a:off x="323834" y="5585676"/>
          <a:ext cx="5338762" cy="396875"/>
        </p:xfrm>
        <a:graphic>
          <a:graphicData uri="http://schemas.openxmlformats.org/presentationml/2006/ole">
            <mc:AlternateContent xmlns:mc="http://schemas.openxmlformats.org/markup-compatibility/2006">
              <mc:Choice xmlns:v="urn:schemas-microsoft-com:vml" Requires="v">
                <p:oleObj name="Equation" r:id="rId8" imgW="4241520" imgH="279360" progId="Equation.DSMT4">
                  <p:embed/>
                </p:oleObj>
              </mc:Choice>
              <mc:Fallback>
                <p:oleObj name="Equation" r:id="rId8" imgW="4241520" imgH="279360" progId="Equation.DSMT4">
                  <p:embed/>
                  <p:pic>
                    <p:nvPicPr>
                      <p:cNvPr id="28" name="Object 27">
                        <a:extLst>
                          <a:ext uri="{FF2B5EF4-FFF2-40B4-BE49-F238E27FC236}">
                            <a16:creationId xmlns:a16="http://schemas.microsoft.com/office/drawing/2014/main" id="{D6AB86E0-E2B5-49A1-814F-ADA36BF43295}"/>
                          </a:ext>
                        </a:extLst>
                      </p:cNvPr>
                      <p:cNvPicPr>
                        <a:picLocks noChangeAspect="1" noChangeArrowheads="1"/>
                      </p:cNvPicPr>
                      <p:nvPr/>
                    </p:nvPicPr>
                    <p:blipFill>
                      <a:blip r:embed="rId9"/>
                      <a:srcRect/>
                      <a:stretch>
                        <a:fillRect/>
                      </a:stretch>
                    </p:blipFill>
                    <p:spPr bwMode="auto">
                      <a:xfrm>
                        <a:off x="323834" y="5585676"/>
                        <a:ext cx="5338762" cy="396875"/>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1C201DB1-F381-4449-A379-26767C8C4BA9}"/>
              </a:ext>
            </a:extLst>
          </p:cNvPr>
          <p:cNvSpPr txBox="1"/>
          <p:nvPr/>
        </p:nvSpPr>
        <p:spPr>
          <a:xfrm>
            <a:off x="232557" y="5169497"/>
            <a:ext cx="11006218" cy="307777"/>
          </a:xfrm>
          <a:prstGeom prst="rect">
            <a:avLst/>
          </a:prstGeom>
          <a:noFill/>
        </p:spPr>
        <p:txBody>
          <a:bodyPr wrap="none" rtlCol="0">
            <a:spAutoFit/>
          </a:bodyPr>
          <a:lstStyle/>
          <a:p>
            <a:r>
              <a:rPr lang="en-US" sz="1400"/>
              <a:t>Finally using the Haar measure property to obtain the following.  Again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 – 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where X(t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 evaluated in terms of X(t</a:t>
            </a:r>
            <a:r>
              <a:rPr lang="en-US" sz="1400" baseline="-25000">
                <a:latin typeface="Calibri" panose="020F0502020204030204" pitchFamily="34" charset="0"/>
                <a:ea typeface="Calibri" panose="020F0502020204030204" pitchFamily="34" charset="0"/>
                <a:cs typeface="Calibri" panose="020F0502020204030204" pitchFamily="34" charset="0"/>
              </a:rPr>
              <a:t>m+1</a:t>
            </a:r>
            <a:r>
              <a:rPr lang="en-US" sz="1400">
                <a:latin typeface="Calibri" panose="020F0502020204030204" pitchFamily="34" charset="0"/>
                <a:ea typeface="Calibri" panose="020F0502020204030204" pitchFamily="34" charset="0"/>
                <a:cs typeface="Calibri" panose="020F0502020204030204" pitchFamily="34" charset="0"/>
              </a:rPr>
              <a:t>) and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W(t</a:t>
            </a:r>
            <a:r>
              <a:rPr lang="en-US" sz="1400" baseline="-25000">
                <a:latin typeface="Calibri" panose="020F0502020204030204" pitchFamily="34" charset="0"/>
                <a:ea typeface="Calibri" panose="020F0502020204030204" pitchFamily="34" charset="0"/>
                <a:cs typeface="Calibri" panose="020F0502020204030204" pitchFamily="34" charset="0"/>
              </a:rPr>
              <a:t>m</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a:t>:</a:t>
            </a:r>
            <a:endParaRPr lang="en-US"/>
          </a:p>
        </p:txBody>
      </p:sp>
      <p:sp>
        <p:nvSpPr>
          <p:cNvPr id="13" name="Rectangle 12">
            <a:extLst>
              <a:ext uri="{FF2B5EF4-FFF2-40B4-BE49-F238E27FC236}">
                <a16:creationId xmlns:a16="http://schemas.microsoft.com/office/drawing/2014/main" id="{82BBBDB8-C551-416F-87F8-223C50A94FFB}"/>
              </a:ext>
            </a:extLst>
          </p:cNvPr>
          <p:cNvSpPr/>
          <p:nvPr/>
        </p:nvSpPr>
        <p:spPr>
          <a:xfrm>
            <a:off x="221654" y="1334579"/>
            <a:ext cx="10989988" cy="553998"/>
          </a:xfrm>
          <a:prstGeom prst="rect">
            <a:avLst/>
          </a:prstGeom>
        </p:spPr>
        <p:txBody>
          <a:bodyPr wrap="square">
            <a:spAutoFit/>
          </a:bodyPr>
          <a:lstStyle/>
          <a:p>
            <a:r>
              <a:rPr lang="en-US" sz="1600" b="1">
                <a:solidFill>
                  <a:srgbClr val="0000FF"/>
                </a:solidFill>
              </a:rPr>
              <a:t>Simplification of recursive pdf for X(t</a:t>
            </a:r>
            <a:r>
              <a:rPr lang="en-US" sz="1600" b="1" baseline="-25000">
                <a:solidFill>
                  <a:srgbClr val="0000FF"/>
                </a:solidFill>
              </a:rPr>
              <a:t>n</a:t>
            </a:r>
            <a:r>
              <a:rPr lang="en-US" sz="1600" b="1">
                <a:solidFill>
                  <a:srgbClr val="0000FF"/>
                </a:solidFill>
              </a:rPr>
              <a:t>) if X(t</a:t>
            </a:r>
            <a:r>
              <a:rPr lang="en-US" sz="1600" b="1" baseline="-25000">
                <a:solidFill>
                  <a:srgbClr val="0000FF"/>
                </a:solidFill>
              </a:rPr>
              <a:t>n</a:t>
            </a:r>
            <a:r>
              <a:rPr lang="en-US" sz="1600" b="1">
                <a:solidFill>
                  <a:srgbClr val="0000FF"/>
                </a:solidFill>
              </a:rPr>
              <a:t>) has Haar measure (can skip)</a:t>
            </a:r>
          </a:p>
          <a:p>
            <a:r>
              <a:rPr lang="en-US" sz="1400"/>
              <a:t>We’d like to get rid of the Jacobian, and this can be done by taking advantage of the matrix space that the variables X(t) are embedded in (if they are).</a:t>
            </a:r>
          </a:p>
        </p:txBody>
      </p:sp>
    </p:spTree>
    <p:extLst>
      <p:ext uri="{BB962C8B-B14F-4D97-AF65-F5344CB8AC3E}">
        <p14:creationId xmlns:p14="http://schemas.microsoft.com/office/powerpoint/2010/main" val="3525889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1449" y="876952"/>
            <a:ext cx="11288402" cy="830997"/>
          </a:xfrm>
          <a:prstGeom prst="rect">
            <a:avLst/>
          </a:prstGeom>
          <a:noFill/>
        </p:spPr>
        <p:txBody>
          <a:bodyPr wrap="square" rtlCol="0">
            <a:spAutoFit/>
          </a:bodyPr>
          <a:lstStyle/>
          <a:p>
            <a:r>
              <a:rPr lang="en-US" b="1"/>
              <a:t>General Continuous Stochastic Process</a:t>
            </a:r>
          </a:p>
          <a:p>
            <a:r>
              <a:rPr lang="en-US" sz="1400"/>
              <a:t>Now let’s consider continuous processes.  These could be obtained by adding more points within the sequence (and thereby adding random variables), while yet shrinking their std, say.  A process would be continuous if:</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a:extLst>
              <a:ext uri="{FF2B5EF4-FFF2-40B4-BE49-F238E27FC236}">
                <a16:creationId xmlns:a16="http://schemas.microsoft.com/office/drawing/2014/main" id="{AC7E7FB7-8BC0-41B5-A144-4A11A0D2C70A}"/>
              </a:ext>
            </a:extLst>
          </p:cNvPr>
          <p:cNvGraphicFramePr>
            <a:graphicFrameLocks noChangeAspect="1"/>
          </p:cNvGraphicFramePr>
          <p:nvPr>
            <p:extLst>
              <p:ext uri="{D42A27DB-BD31-4B8C-83A1-F6EECF244321}">
                <p14:modId xmlns:p14="http://schemas.microsoft.com/office/powerpoint/2010/main" val="3495115836"/>
              </p:ext>
            </p:extLst>
          </p:nvPr>
        </p:nvGraphicFramePr>
        <p:xfrm>
          <a:off x="282575" y="2827338"/>
          <a:ext cx="1081088" cy="573087"/>
        </p:xfrm>
        <a:graphic>
          <a:graphicData uri="http://schemas.openxmlformats.org/presentationml/2006/ole">
            <mc:AlternateContent xmlns:mc="http://schemas.openxmlformats.org/markup-compatibility/2006">
              <mc:Choice xmlns:v="urn:schemas-microsoft-com:vml" Requires="v">
                <p:oleObj name="Equation" r:id="rId3" imgW="901440" imgH="469800" progId="Equation.DSMT4">
                  <p:embed/>
                </p:oleObj>
              </mc:Choice>
              <mc:Fallback>
                <p:oleObj name="Equation" r:id="rId3" imgW="901440" imgH="469800" progId="Equation.DSMT4">
                  <p:embed/>
                  <p:pic>
                    <p:nvPicPr>
                      <p:cNvPr id="28" name="Object 27">
                        <a:extLst>
                          <a:ext uri="{FF2B5EF4-FFF2-40B4-BE49-F238E27FC236}">
                            <a16:creationId xmlns:a16="http://schemas.microsoft.com/office/drawing/2014/main" id="{AC7E7FB7-8BC0-41B5-A144-4A11A0D2C70A}"/>
                          </a:ext>
                        </a:extLst>
                      </p:cNvPr>
                      <p:cNvPicPr/>
                      <p:nvPr/>
                    </p:nvPicPr>
                    <p:blipFill>
                      <a:blip r:embed="rId4"/>
                      <a:stretch>
                        <a:fillRect/>
                      </a:stretch>
                    </p:blipFill>
                    <p:spPr>
                      <a:xfrm>
                        <a:off x="282575" y="2827338"/>
                        <a:ext cx="1081088" cy="573087"/>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8B76145E-BD61-4198-B6FC-48FFFFBA78E3}"/>
              </a:ext>
            </a:extLst>
          </p:cNvPr>
          <p:cNvGraphicFramePr>
            <a:graphicFrameLocks noChangeAspect="1"/>
          </p:cNvGraphicFramePr>
          <p:nvPr>
            <p:extLst>
              <p:ext uri="{D42A27DB-BD31-4B8C-83A1-F6EECF244321}">
                <p14:modId xmlns:p14="http://schemas.microsoft.com/office/powerpoint/2010/main" val="993697141"/>
              </p:ext>
            </p:extLst>
          </p:nvPr>
        </p:nvGraphicFramePr>
        <p:xfrm>
          <a:off x="290513" y="1909763"/>
          <a:ext cx="1995487" cy="355600"/>
        </p:xfrm>
        <a:graphic>
          <a:graphicData uri="http://schemas.openxmlformats.org/presentationml/2006/ole">
            <mc:AlternateContent xmlns:mc="http://schemas.openxmlformats.org/markup-compatibility/2006">
              <mc:Choice xmlns:v="urn:schemas-microsoft-com:vml" Requires="v">
                <p:oleObj name="Equation" r:id="rId5" imgW="1663560" imgH="291960" progId="Equation.DSMT4">
                  <p:embed/>
                </p:oleObj>
              </mc:Choice>
              <mc:Fallback>
                <p:oleObj name="Equation" r:id="rId5" imgW="1663560" imgH="291960" progId="Equation.DSMT4">
                  <p:embed/>
                  <p:pic>
                    <p:nvPicPr>
                      <p:cNvPr id="4" name="Object 3">
                        <a:extLst>
                          <a:ext uri="{FF2B5EF4-FFF2-40B4-BE49-F238E27FC236}">
                            <a16:creationId xmlns:a16="http://schemas.microsoft.com/office/drawing/2014/main" id="{18BCFC88-BD04-4BC1-96A8-1F1BFA7C58CD}"/>
                          </a:ext>
                        </a:extLst>
                      </p:cNvPr>
                      <p:cNvPicPr/>
                      <p:nvPr/>
                    </p:nvPicPr>
                    <p:blipFill>
                      <a:blip r:embed="rId6"/>
                      <a:stretch>
                        <a:fillRect/>
                      </a:stretch>
                    </p:blipFill>
                    <p:spPr>
                      <a:xfrm>
                        <a:off x="290513" y="1909763"/>
                        <a:ext cx="1995487" cy="35560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95722176-4248-4DF3-952E-E291BE8FEE78}"/>
              </a:ext>
            </a:extLst>
          </p:cNvPr>
          <p:cNvSpPr txBox="1"/>
          <p:nvPr/>
        </p:nvSpPr>
        <p:spPr>
          <a:xfrm>
            <a:off x="200591" y="4427984"/>
            <a:ext cx="7976284" cy="307777"/>
          </a:xfrm>
          <a:prstGeom prst="rect">
            <a:avLst/>
          </a:prstGeom>
          <a:noFill/>
        </p:spPr>
        <p:txBody>
          <a:bodyPr wrap="square" rtlCol="0">
            <a:spAutoFit/>
          </a:bodyPr>
          <a:lstStyle/>
          <a:p>
            <a:r>
              <a:rPr lang="en-US" sz="1400"/>
              <a:t>A process is </a:t>
            </a:r>
            <a:r>
              <a:rPr lang="en-US" sz="1400" b="1"/>
              <a:t>independent</a:t>
            </a:r>
            <a:r>
              <a:rPr lang="en-US" sz="1400"/>
              <a:t> if X(b)-X(a) is independent of X(b’) – X(a’) as long as the intervals don’t overlap.</a:t>
            </a:r>
          </a:p>
        </p:txBody>
      </p:sp>
      <p:sp>
        <p:nvSpPr>
          <p:cNvPr id="21" name="TextBox 20">
            <a:extLst>
              <a:ext uri="{FF2B5EF4-FFF2-40B4-BE49-F238E27FC236}">
                <a16:creationId xmlns:a16="http://schemas.microsoft.com/office/drawing/2014/main" id="{2A2C152C-3AA6-4495-A390-03A1EDC5D4E0}"/>
              </a:ext>
            </a:extLst>
          </p:cNvPr>
          <p:cNvSpPr txBox="1"/>
          <p:nvPr/>
        </p:nvSpPr>
        <p:spPr>
          <a:xfrm>
            <a:off x="219445" y="4889798"/>
            <a:ext cx="3702106" cy="307777"/>
          </a:xfrm>
          <a:prstGeom prst="rect">
            <a:avLst/>
          </a:prstGeom>
          <a:noFill/>
        </p:spPr>
        <p:txBody>
          <a:bodyPr wrap="square" rtlCol="0">
            <a:spAutoFit/>
          </a:bodyPr>
          <a:lstStyle/>
          <a:p>
            <a:r>
              <a:rPr lang="en-US" sz="1400"/>
              <a:t>A process is </a:t>
            </a:r>
            <a:r>
              <a:rPr lang="en-US" sz="1400" b="1"/>
              <a:t>homogeneous</a:t>
            </a:r>
            <a:r>
              <a:rPr lang="en-US" sz="1400"/>
              <a:t> if X(b)-X(a) = X(b-a).</a:t>
            </a:r>
          </a:p>
        </p:txBody>
      </p:sp>
      <p:sp>
        <p:nvSpPr>
          <p:cNvPr id="22" name="TextBox 21">
            <a:extLst>
              <a:ext uri="{FF2B5EF4-FFF2-40B4-BE49-F238E27FC236}">
                <a16:creationId xmlns:a16="http://schemas.microsoft.com/office/drawing/2014/main" id="{0F041DFC-B8D1-4CDA-A059-893175CBDDF5}"/>
              </a:ext>
            </a:extLst>
          </p:cNvPr>
          <p:cNvSpPr txBox="1"/>
          <p:nvPr/>
        </p:nvSpPr>
        <p:spPr>
          <a:xfrm>
            <a:off x="201402" y="2438427"/>
            <a:ext cx="6966314" cy="307777"/>
          </a:xfrm>
          <a:prstGeom prst="rect">
            <a:avLst/>
          </a:prstGeom>
          <a:noFill/>
        </p:spPr>
        <p:txBody>
          <a:bodyPr wrap="square" rtlCol="0">
            <a:spAutoFit/>
          </a:bodyPr>
          <a:lstStyle/>
          <a:p>
            <a:r>
              <a:rPr lang="en-US" sz="1400"/>
              <a:t>(or rather, it goes to a delta function?)  It would seem to follow that we can write:</a:t>
            </a:r>
          </a:p>
        </p:txBody>
      </p:sp>
      <p:sp>
        <p:nvSpPr>
          <p:cNvPr id="23" name="TextBox 22">
            <a:extLst>
              <a:ext uri="{FF2B5EF4-FFF2-40B4-BE49-F238E27FC236}">
                <a16:creationId xmlns:a16="http://schemas.microsoft.com/office/drawing/2014/main" id="{56E4D9B3-E7E6-4038-9B19-2F23917853AC}"/>
              </a:ext>
            </a:extLst>
          </p:cNvPr>
          <p:cNvSpPr txBox="1"/>
          <p:nvPr/>
        </p:nvSpPr>
        <p:spPr>
          <a:xfrm>
            <a:off x="219445" y="5332758"/>
            <a:ext cx="10479978" cy="307777"/>
          </a:xfrm>
          <a:prstGeom prst="rect">
            <a:avLst/>
          </a:prstGeom>
          <a:noFill/>
        </p:spPr>
        <p:txBody>
          <a:bodyPr wrap="square" rtlCol="0">
            <a:spAutoFit/>
          </a:bodyPr>
          <a:lstStyle/>
          <a:p>
            <a:r>
              <a:rPr lang="en-US" sz="1400"/>
              <a:t>A process fulfilling all of these stipulations would be a </a:t>
            </a:r>
            <a:r>
              <a:rPr lang="en-US" sz="1400" b="1"/>
              <a:t>Levy</a:t>
            </a:r>
            <a:r>
              <a:rPr lang="en-US" sz="1400"/>
              <a:t> </a:t>
            </a:r>
            <a:r>
              <a:rPr lang="en-US" sz="1400" b="1"/>
              <a:t>process</a:t>
            </a:r>
            <a:r>
              <a:rPr lang="en-US" sz="1400"/>
              <a:t>.   A </a:t>
            </a:r>
            <a:r>
              <a:rPr lang="en-US" sz="1400" b="1"/>
              <a:t>Wiener process </a:t>
            </a:r>
            <a:r>
              <a:rPr lang="en-US" sz="1400"/>
              <a:t>is one such, and is given by the distribution: </a:t>
            </a:r>
          </a:p>
        </p:txBody>
      </p:sp>
      <p:graphicFrame>
        <p:nvGraphicFramePr>
          <p:cNvPr id="24" name="Object 23">
            <a:extLst>
              <a:ext uri="{FF2B5EF4-FFF2-40B4-BE49-F238E27FC236}">
                <a16:creationId xmlns:a16="http://schemas.microsoft.com/office/drawing/2014/main" id="{15CB9710-1220-414B-988A-50ED7DBA1D9B}"/>
              </a:ext>
            </a:extLst>
          </p:cNvPr>
          <p:cNvGraphicFramePr>
            <a:graphicFrameLocks noChangeAspect="1"/>
          </p:cNvGraphicFramePr>
          <p:nvPr>
            <p:extLst>
              <p:ext uri="{D42A27DB-BD31-4B8C-83A1-F6EECF244321}">
                <p14:modId xmlns:p14="http://schemas.microsoft.com/office/powerpoint/2010/main" val="4054423456"/>
              </p:ext>
            </p:extLst>
          </p:nvPr>
        </p:nvGraphicFramePr>
        <p:xfrm>
          <a:off x="285278" y="5773652"/>
          <a:ext cx="2257445" cy="685398"/>
        </p:xfrm>
        <a:graphic>
          <a:graphicData uri="http://schemas.openxmlformats.org/presentationml/2006/ole">
            <mc:AlternateContent xmlns:mc="http://schemas.openxmlformats.org/markup-compatibility/2006">
              <mc:Choice xmlns:v="urn:schemas-microsoft-com:vml" Requires="v">
                <p:oleObj name="Equation" r:id="rId7" imgW="1574640" imgH="469800" progId="Equation.DSMT4">
                  <p:embed/>
                </p:oleObj>
              </mc:Choice>
              <mc:Fallback>
                <p:oleObj name="Equation" r:id="rId7" imgW="1574640" imgH="469800" progId="Equation.DSMT4">
                  <p:embed/>
                  <p:pic>
                    <p:nvPicPr>
                      <p:cNvPr id="28" name="Object 27">
                        <a:extLst>
                          <a:ext uri="{FF2B5EF4-FFF2-40B4-BE49-F238E27FC236}">
                            <a16:creationId xmlns:a16="http://schemas.microsoft.com/office/drawing/2014/main" id="{AC7E7FB7-8BC0-41B5-A144-4A11A0D2C70A}"/>
                          </a:ext>
                        </a:extLst>
                      </p:cNvPr>
                      <p:cNvPicPr/>
                      <p:nvPr/>
                    </p:nvPicPr>
                    <p:blipFill>
                      <a:blip r:embed="rId8"/>
                      <a:stretch>
                        <a:fillRect/>
                      </a:stretch>
                    </p:blipFill>
                    <p:spPr>
                      <a:xfrm>
                        <a:off x="285278" y="5773652"/>
                        <a:ext cx="2257445" cy="685398"/>
                      </a:xfrm>
                      <a:prstGeom prst="rect">
                        <a:avLst/>
                      </a:prstGeom>
                    </p:spPr>
                  </p:pic>
                </p:oleObj>
              </mc:Fallback>
            </mc:AlternateContent>
          </a:graphicData>
        </a:graphic>
      </p:graphicFrame>
      <p:sp>
        <p:nvSpPr>
          <p:cNvPr id="25" name="TextBox 24">
            <a:extLst>
              <a:ext uri="{FF2B5EF4-FFF2-40B4-BE49-F238E27FC236}">
                <a16:creationId xmlns:a16="http://schemas.microsoft.com/office/drawing/2014/main" id="{C098F8BD-0B14-4746-B377-FA95AD11F5AE}"/>
              </a:ext>
            </a:extLst>
          </p:cNvPr>
          <p:cNvSpPr txBox="1"/>
          <p:nvPr/>
        </p:nvSpPr>
        <p:spPr>
          <a:xfrm>
            <a:off x="191449" y="3457023"/>
            <a:ext cx="5700588" cy="307777"/>
          </a:xfrm>
          <a:prstGeom prst="rect">
            <a:avLst/>
          </a:prstGeom>
          <a:noFill/>
        </p:spPr>
        <p:txBody>
          <a:bodyPr wrap="square" rtlCol="0">
            <a:spAutoFit/>
          </a:bodyPr>
          <a:lstStyle/>
          <a:p>
            <a:r>
              <a:rPr lang="en-US" sz="1400"/>
              <a:t>An example would be a Ornstein-Uhlenbeck process I think.</a:t>
            </a:r>
          </a:p>
        </p:txBody>
      </p:sp>
      <p:graphicFrame>
        <p:nvGraphicFramePr>
          <p:cNvPr id="27" name="Object 26">
            <a:extLst>
              <a:ext uri="{FF2B5EF4-FFF2-40B4-BE49-F238E27FC236}">
                <a16:creationId xmlns:a16="http://schemas.microsoft.com/office/drawing/2014/main" id="{C579919C-92F1-44FB-84CE-8B6A281081FF}"/>
              </a:ext>
            </a:extLst>
          </p:cNvPr>
          <p:cNvGraphicFramePr>
            <a:graphicFrameLocks noChangeAspect="1"/>
          </p:cNvGraphicFramePr>
          <p:nvPr>
            <p:extLst>
              <p:ext uri="{D42A27DB-BD31-4B8C-83A1-F6EECF244321}">
                <p14:modId xmlns:p14="http://schemas.microsoft.com/office/powerpoint/2010/main" val="1510192853"/>
              </p:ext>
            </p:extLst>
          </p:nvPr>
        </p:nvGraphicFramePr>
        <p:xfrm>
          <a:off x="269777" y="3810000"/>
          <a:ext cx="2603500" cy="573088"/>
        </p:xfrm>
        <a:graphic>
          <a:graphicData uri="http://schemas.openxmlformats.org/presentationml/2006/ole">
            <mc:AlternateContent xmlns:mc="http://schemas.openxmlformats.org/markup-compatibility/2006">
              <mc:Choice xmlns:v="urn:schemas-microsoft-com:vml" Requires="v">
                <p:oleObj name="Equation" r:id="rId9" imgW="2171520" imgH="469800" progId="Equation.DSMT4">
                  <p:embed/>
                </p:oleObj>
              </mc:Choice>
              <mc:Fallback>
                <p:oleObj name="Equation" r:id="rId9" imgW="2171520" imgH="469800" progId="Equation.DSMT4">
                  <p:embed/>
                  <p:pic>
                    <p:nvPicPr>
                      <p:cNvPr id="28" name="Object 27">
                        <a:extLst>
                          <a:ext uri="{FF2B5EF4-FFF2-40B4-BE49-F238E27FC236}">
                            <a16:creationId xmlns:a16="http://schemas.microsoft.com/office/drawing/2014/main" id="{AC7E7FB7-8BC0-41B5-A144-4A11A0D2C70A}"/>
                          </a:ext>
                        </a:extLst>
                      </p:cNvPr>
                      <p:cNvPicPr/>
                      <p:nvPr/>
                    </p:nvPicPr>
                    <p:blipFill>
                      <a:blip r:embed="rId10"/>
                      <a:stretch>
                        <a:fillRect/>
                      </a:stretch>
                    </p:blipFill>
                    <p:spPr>
                      <a:xfrm>
                        <a:off x="269777" y="3810000"/>
                        <a:ext cx="2603500" cy="573088"/>
                      </a:xfrm>
                      <a:prstGeom prst="rect">
                        <a:avLst/>
                      </a:prstGeom>
                    </p:spPr>
                  </p:pic>
                </p:oleObj>
              </mc:Fallback>
            </mc:AlternateContent>
          </a:graphicData>
        </a:graphic>
      </p:graphicFrame>
    </p:spTree>
    <p:extLst>
      <p:ext uri="{BB962C8B-B14F-4D97-AF65-F5344CB8AC3E}">
        <p14:creationId xmlns:p14="http://schemas.microsoft.com/office/powerpoint/2010/main" val="1132253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3047410" y="10876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276813" y="743735"/>
            <a:ext cx="11288402" cy="1046440"/>
          </a:xfrm>
          <a:prstGeom prst="rect">
            <a:avLst/>
          </a:prstGeom>
          <a:noFill/>
        </p:spPr>
        <p:txBody>
          <a:bodyPr wrap="square" rtlCol="0">
            <a:spAutoFit/>
          </a:bodyPr>
          <a:lstStyle/>
          <a:p>
            <a:r>
              <a:rPr lang="en-US" b="1">
                <a:solidFill>
                  <a:srgbClr val="0000FF"/>
                </a:solidFill>
              </a:rPr>
              <a:t>How to approximate discrete process as continuous (can skip)</a:t>
            </a:r>
          </a:p>
          <a:p>
            <a:r>
              <a:rPr lang="en-US" sz="1400"/>
              <a:t>We can approximate our discrete stochastic process as a continuous one, though at the cost of getting the large fluctuations a bit wrong.  So we will artificially interpolate our process with more points in between, separated by dt.  And we will call the new incremental driving random variables dW(t</a:t>
            </a:r>
            <a:r>
              <a:rPr lang="en-US" sz="1400" baseline="-25000"/>
              <a:t>m</a:t>
            </a:r>
            <a:r>
              <a:rPr lang="en-US" sz="1400"/>
              <a:t>).  Note the moments of this variable must go to zero as dt does, since it’s a continuous process.</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022E4314-FA0D-4308-AC2A-1BCCCE6C636A}"/>
              </a:ext>
            </a:extLst>
          </p:cNvPr>
          <p:cNvGraphicFramePr>
            <a:graphicFrameLocks noChangeAspect="1"/>
          </p:cNvGraphicFramePr>
          <p:nvPr>
            <p:extLst>
              <p:ext uri="{D42A27DB-BD31-4B8C-83A1-F6EECF244321}">
                <p14:modId xmlns:p14="http://schemas.microsoft.com/office/powerpoint/2010/main" val="3613111129"/>
              </p:ext>
            </p:extLst>
          </p:nvPr>
        </p:nvGraphicFramePr>
        <p:xfrm>
          <a:off x="333375" y="1935163"/>
          <a:ext cx="5114925" cy="355600"/>
        </p:xfrm>
        <a:graphic>
          <a:graphicData uri="http://schemas.openxmlformats.org/presentationml/2006/ole">
            <mc:AlternateContent xmlns:mc="http://schemas.openxmlformats.org/markup-compatibility/2006">
              <mc:Choice xmlns:v="urn:schemas-microsoft-com:vml" Requires="v">
                <p:oleObj name="Equation" r:id="rId2" imgW="4330440" imgH="253800" progId="Equation.DSMT4">
                  <p:embed/>
                </p:oleObj>
              </mc:Choice>
              <mc:Fallback>
                <p:oleObj name="Equation" r:id="rId2" imgW="4330440" imgH="253800" progId="Equation.DSMT4">
                  <p:embed/>
                  <p:pic>
                    <p:nvPicPr>
                      <p:cNvPr id="6" name="Object 5">
                        <a:extLst>
                          <a:ext uri="{FF2B5EF4-FFF2-40B4-BE49-F238E27FC236}">
                            <a16:creationId xmlns:a16="http://schemas.microsoft.com/office/drawing/2014/main" id="{022E4314-FA0D-4308-AC2A-1BCCCE6C636A}"/>
                          </a:ext>
                        </a:extLst>
                      </p:cNvPr>
                      <p:cNvPicPr>
                        <a:picLocks noChangeAspect="1" noChangeArrowheads="1"/>
                      </p:cNvPicPr>
                      <p:nvPr/>
                    </p:nvPicPr>
                    <p:blipFill>
                      <a:blip r:embed="rId3"/>
                      <a:srcRect/>
                      <a:stretch>
                        <a:fillRect/>
                      </a:stretch>
                    </p:blipFill>
                    <p:spPr bwMode="auto">
                      <a:xfrm>
                        <a:off x="333375" y="1935163"/>
                        <a:ext cx="5114925" cy="35560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94E278EA-97C9-46F3-B31C-283A4914E18E}"/>
              </a:ext>
            </a:extLst>
          </p:cNvPr>
          <p:cNvSpPr txBox="1"/>
          <p:nvPr/>
        </p:nvSpPr>
        <p:spPr>
          <a:xfrm>
            <a:off x="276813" y="2366129"/>
            <a:ext cx="11610387" cy="954107"/>
          </a:xfrm>
          <a:prstGeom prst="rect">
            <a:avLst/>
          </a:prstGeom>
          <a:noFill/>
        </p:spPr>
        <p:txBody>
          <a:bodyPr wrap="square" rtlCol="0">
            <a:spAutoFit/>
          </a:bodyPr>
          <a:lstStyle/>
          <a:p>
            <a:r>
              <a:rPr lang="en-US" sz="1400"/>
              <a:t>But now we must decide the probability distribution P</a:t>
            </a:r>
            <a:r>
              <a:rPr lang="en-US" sz="1400" baseline="-25000"/>
              <a:t>dt</a:t>
            </a:r>
            <a:r>
              <a:rPr lang="en-US" sz="1400"/>
              <a:t>(dW(t)) of these new variables.  In the continuum limit, we will typically need only the first two moments of the distribution.  Physical intuition helps.  Often the </a:t>
            </a:r>
            <a:r>
              <a:rPr lang="el-GR" sz="1400"/>
              <a:t>Δ</a:t>
            </a:r>
            <a:r>
              <a:rPr lang="en-US" sz="1400"/>
              <a:t>W(t</a:t>
            </a:r>
            <a:r>
              <a:rPr lang="en-US" sz="1400" baseline="-25000"/>
              <a:t>m</a:t>
            </a:r>
            <a:r>
              <a:rPr lang="en-US" sz="1400"/>
              <a:t>) represent displacement, or force, or in our case, potential fluctuations of some sort. In the displacement example, then we might say the following on the left, and match average and variance.  But if it represents force, then we’d want the impulse over the time Δt to be preserved, and so we’d say the thing on the right (assuming zero average impulse):</a:t>
            </a:r>
          </a:p>
        </p:txBody>
      </p:sp>
      <p:graphicFrame>
        <p:nvGraphicFramePr>
          <p:cNvPr id="9" name="Object 8">
            <a:extLst>
              <a:ext uri="{FF2B5EF4-FFF2-40B4-BE49-F238E27FC236}">
                <a16:creationId xmlns:a16="http://schemas.microsoft.com/office/drawing/2014/main" id="{0AB5BB23-521C-4F74-8A14-D47A260F303C}"/>
              </a:ext>
            </a:extLst>
          </p:cNvPr>
          <p:cNvGraphicFramePr>
            <a:graphicFrameLocks noChangeAspect="1"/>
          </p:cNvGraphicFramePr>
          <p:nvPr>
            <p:extLst>
              <p:ext uri="{D42A27DB-BD31-4B8C-83A1-F6EECF244321}">
                <p14:modId xmlns:p14="http://schemas.microsoft.com/office/powerpoint/2010/main" val="768827652"/>
              </p:ext>
            </p:extLst>
          </p:nvPr>
        </p:nvGraphicFramePr>
        <p:xfrm>
          <a:off x="333375" y="3464211"/>
          <a:ext cx="4489450" cy="1254125"/>
        </p:xfrm>
        <a:graphic>
          <a:graphicData uri="http://schemas.openxmlformats.org/presentationml/2006/ole">
            <mc:AlternateContent xmlns:mc="http://schemas.openxmlformats.org/markup-compatibility/2006">
              <mc:Choice xmlns:v="urn:schemas-microsoft-com:vml" Requires="v">
                <p:oleObj name="Equation" r:id="rId4" imgW="3682800" imgH="1028520" progId="Equation.DSMT4">
                  <p:embed/>
                </p:oleObj>
              </mc:Choice>
              <mc:Fallback>
                <p:oleObj name="Equation" r:id="rId4" imgW="3682800" imgH="1028520" progId="Equation.DSMT4">
                  <p:embed/>
                  <p:pic>
                    <p:nvPicPr>
                      <p:cNvPr id="9" name="Object 8">
                        <a:extLst>
                          <a:ext uri="{FF2B5EF4-FFF2-40B4-BE49-F238E27FC236}">
                            <a16:creationId xmlns:a16="http://schemas.microsoft.com/office/drawing/2014/main" id="{0AB5BB23-521C-4F74-8A14-D47A260F303C}"/>
                          </a:ext>
                        </a:extLst>
                      </p:cNvPr>
                      <p:cNvPicPr/>
                      <p:nvPr/>
                    </p:nvPicPr>
                    <p:blipFill>
                      <a:blip r:embed="rId5"/>
                      <a:stretch>
                        <a:fillRect/>
                      </a:stretch>
                    </p:blipFill>
                    <p:spPr>
                      <a:xfrm>
                        <a:off x="333375" y="3464211"/>
                        <a:ext cx="4489450" cy="1254125"/>
                      </a:xfrm>
                      <a:prstGeom prst="rect">
                        <a:avLst/>
                      </a:prstGeom>
                    </p:spPr>
                  </p:pic>
                </p:oleObj>
              </mc:Fallback>
            </mc:AlternateContent>
          </a:graphicData>
        </a:graphic>
      </p:graphicFrame>
      <p:sp>
        <p:nvSpPr>
          <p:cNvPr id="11" name="Rectangle 10">
            <a:extLst>
              <a:ext uri="{FF2B5EF4-FFF2-40B4-BE49-F238E27FC236}">
                <a16:creationId xmlns:a16="http://schemas.microsoft.com/office/drawing/2014/main" id="{78E06B7F-84A1-4C28-9C69-7D8E0E35DC6C}"/>
              </a:ext>
            </a:extLst>
          </p:cNvPr>
          <p:cNvSpPr/>
          <p:nvPr/>
        </p:nvSpPr>
        <p:spPr>
          <a:xfrm>
            <a:off x="3065330" y="3310323"/>
            <a:ext cx="184731" cy="307777"/>
          </a:xfrm>
          <a:prstGeom prst="rect">
            <a:avLst/>
          </a:prstGeom>
        </p:spPr>
        <p:txBody>
          <a:bodyPr wrap="none">
            <a:spAutoFit/>
          </a:bodyPr>
          <a:lstStyle/>
          <a:p>
            <a:endParaRPr lang="en-US" sz="1400"/>
          </a:p>
        </p:txBody>
      </p:sp>
      <p:graphicFrame>
        <p:nvGraphicFramePr>
          <p:cNvPr id="16" name="Object 15">
            <a:extLst>
              <a:ext uri="{FF2B5EF4-FFF2-40B4-BE49-F238E27FC236}">
                <a16:creationId xmlns:a16="http://schemas.microsoft.com/office/drawing/2014/main" id="{37093DB0-72E1-4546-A6DE-C32A284D0378}"/>
              </a:ext>
            </a:extLst>
          </p:cNvPr>
          <p:cNvGraphicFramePr>
            <a:graphicFrameLocks noChangeAspect="1"/>
          </p:cNvGraphicFramePr>
          <p:nvPr>
            <p:extLst>
              <p:ext uri="{D42A27DB-BD31-4B8C-83A1-F6EECF244321}">
                <p14:modId xmlns:p14="http://schemas.microsoft.com/office/powerpoint/2010/main" val="3059253465"/>
              </p:ext>
            </p:extLst>
          </p:nvPr>
        </p:nvGraphicFramePr>
        <p:xfrm>
          <a:off x="6200775" y="3429000"/>
          <a:ext cx="4424363" cy="1254125"/>
        </p:xfrm>
        <a:graphic>
          <a:graphicData uri="http://schemas.openxmlformats.org/presentationml/2006/ole">
            <mc:AlternateContent xmlns:mc="http://schemas.openxmlformats.org/markup-compatibility/2006">
              <mc:Choice xmlns:v="urn:schemas-microsoft-com:vml" Requires="v">
                <p:oleObj name="Equation" r:id="rId6" imgW="3632040" imgH="1028520" progId="Equation.DSMT4">
                  <p:embed/>
                </p:oleObj>
              </mc:Choice>
              <mc:Fallback>
                <p:oleObj name="Equation" r:id="rId6" imgW="3632040" imgH="1028520" progId="Equation.DSMT4">
                  <p:embed/>
                  <p:pic>
                    <p:nvPicPr>
                      <p:cNvPr id="16" name="Object 15">
                        <a:extLst>
                          <a:ext uri="{FF2B5EF4-FFF2-40B4-BE49-F238E27FC236}">
                            <a16:creationId xmlns:a16="http://schemas.microsoft.com/office/drawing/2014/main" id="{37093DB0-72E1-4546-A6DE-C32A284D0378}"/>
                          </a:ext>
                        </a:extLst>
                      </p:cNvPr>
                      <p:cNvPicPr/>
                      <p:nvPr/>
                    </p:nvPicPr>
                    <p:blipFill>
                      <a:blip r:embed="rId7"/>
                      <a:stretch>
                        <a:fillRect/>
                      </a:stretch>
                    </p:blipFill>
                    <p:spPr>
                      <a:xfrm>
                        <a:off x="6200775" y="3429000"/>
                        <a:ext cx="4424363" cy="125412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A28811C-D206-41CF-9C5B-1594274A58D0}"/>
              </a:ext>
            </a:extLst>
          </p:cNvPr>
          <p:cNvSpPr txBox="1"/>
          <p:nvPr/>
        </p:nvSpPr>
        <p:spPr>
          <a:xfrm>
            <a:off x="333375" y="4759085"/>
            <a:ext cx="7226922" cy="307777"/>
          </a:xfrm>
          <a:prstGeom prst="rect">
            <a:avLst/>
          </a:prstGeom>
          <a:noFill/>
        </p:spPr>
        <p:txBody>
          <a:bodyPr wrap="square" rtlCol="0">
            <a:spAutoFit/>
          </a:bodyPr>
          <a:lstStyle/>
          <a:p>
            <a:r>
              <a:rPr lang="en-US" sz="1400"/>
              <a:t>Where R</a:t>
            </a:r>
            <a:r>
              <a:rPr lang="en-US" sz="1400" baseline="30000"/>
              <a:t>2</a:t>
            </a:r>
            <a:r>
              <a:rPr lang="en-US" sz="1400"/>
              <a:t> and F</a:t>
            </a:r>
            <a:r>
              <a:rPr lang="en-US" sz="1400" baseline="30000"/>
              <a:t>2</a:t>
            </a:r>
            <a:r>
              <a:rPr lang="en-US" sz="1400"/>
              <a:t> are tensors.  Let’s introduce a Brownian motion increment, defined by:</a:t>
            </a:r>
          </a:p>
        </p:txBody>
      </p:sp>
      <p:graphicFrame>
        <p:nvGraphicFramePr>
          <p:cNvPr id="14" name="Object 13">
            <a:extLst>
              <a:ext uri="{FF2B5EF4-FFF2-40B4-BE49-F238E27FC236}">
                <a16:creationId xmlns:a16="http://schemas.microsoft.com/office/drawing/2014/main" id="{19869059-0D77-4CBB-9CA3-58CFAD971715}"/>
              </a:ext>
            </a:extLst>
          </p:cNvPr>
          <p:cNvGraphicFramePr>
            <a:graphicFrameLocks noChangeAspect="1"/>
          </p:cNvGraphicFramePr>
          <p:nvPr>
            <p:extLst>
              <p:ext uri="{D42A27DB-BD31-4B8C-83A1-F6EECF244321}">
                <p14:modId xmlns:p14="http://schemas.microsoft.com/office/powerpoint/2010/main" val="881667504"/>
              </p:ext>
            </p:extLst>
          </p:nvPr>
        </p:nvGraphicFramePr>
        <p:xfrm>
          <a:off x="353719" y="5187950"/>
          <a:ext cx="2497137" cy="768350"/>
        </p:xfrm>
        <a:graphic>
          <a:graphicData uri="http://schemas.openxmlformats.org/presentationml/2006/ole">
            <mc:AlternateContent xmlns:mc="http://schemas.openxmlformats.org/markup-compatibility/2006">
              <mc:Choice xmlns:v="urn:schemas-microsoft-com:vml" Requires="v">
                <p:oleObj name="Equation" r:id="rId8" imgW="1904760" imgH="583920" progId="Equation.DSMT4">
                  <p:embed/>
                </p:oleObj>
              </mc:Choice>
              <mc:Fallback>
                <p:oleObj name="Equation" r:id="rId8" imgW="1904760" imgH="583920" progId="Equation.DSMT4">
                  <p:embed/>
                  <p:pic>
                    <p:nvPicPr>
                      <p:cNvPr id="9" name="Object 8">
                        <a:extLst>
                          <a:ext uri="{FF2B5EF4-FFF2-40B4-BE49-F238E27FC236}">
                            <a16:creationId xmlns:a16="http://schemas.microsoft.com/office/drawing/2014/main" id="{0AB5BB23-521C-4F74-8A14-D47A260F303C}"/>
                          </a:ext>
                        </a:extLst>
                      </p:cNvPr>
                      <p:cNvPicPr/>
                      <p:nvPr/>
                    </p:nvPicPr>
                    <p:blipFill>
                      <a:blip r:embed="rId9"/>
                      <a:stretch>
                        <a:fillRect/>
                      </a:stretch>
                    </p:blipFill>
                    <p:spPr>
                      <a:xfrm>
                        <a:off x="353719" y="5187950"/>
                        <a:ext cx="2497137" cy="76835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B4102F1-A105-41ED-AEAA-B9A5B06D9A49}"/>
              </a:ext>
            </a:extLst>
          </p:cNvPr>
          <p:cNvSpPr txBox="1"/>
          <p:nvPr/>
        </p:nvSpPr>
        <p:spPr>
          <a:xfrm>
            <a:off x="314705" y="5960819"/>
            <a:ext cx="9687133" cy="307777"/>
          </a:xfrm>
          <a:prstGeom prst="rect">
            <a:avLst/>
          </a:prstGeom>
          <a:noFill/>
        </p:spPr>
        <p:txBody>
          <a:bodyPr wrap="square" rtlCol="0">
            <a:spAutoFit/>
          </a:bodyPr>
          <a:lstStyle/>
          <a:p>
            <a:r>
              <a:rPr lang="en-US" sz="1400"/>
              <a:t>Then we can rescale our dW as necessary, and write, for some function g, not necessarily the same as the one above, that:</a:t>
            </a:r>
          </a:p>
        </p:txBody>
      </p:sp>
      <p:graphicFrame>
        <p:nvGraphicFramePr>
          <p:cNvPr id="18" name="Object 17">
            <a:extLst>
              <a:ext uri="{FF2B5EF4-FFF2-40B4-BE49-F238E27FC236}">
                <a16:creationId xmlns:a16="http://schemas.microsoft.com/office/drawing/2014/main" id="{BC1E7D51-A587-4425-B4C0-DAB3659E6398}"/>
              </a:ext>
            </a:extLst>
          </p:cNvPr>
          <p:cNvGraphicFramePr>
            <a:graphicFrameLocks noChangeAspect="1"/>
          </p:cNvGraphicFramePr>
          <p:nvPr>
            <p:extLst>
              <p:ext uri="{D42A27DB-BD31-4B8C-83A1-F6EECF244321}">
                <p14:modId xmlns:p14="http://schemas.microsoft.com/office/powerpoint/2010/main" val="1631574230"/>
              </p:ext>
            </p:extLst>
          </p:nvPr>
        </p:nvGraphicFramePr>
        <p:xfrm>
          <a:off x="390035" y="6305550"/>
          <a:ext cx="5249863" cy="392113"/>
        </p:xfrm>
        <a:graphic>
          <a:graphicData uri="http://schemas.openxmlformats.org/presentationml/2006/ole">
            <mc:AlternateContent xmlns:mc="http://schemas.openxmlformats.org/markup-compatibility/2006">
              <mc:Choice xmlns:v="urn:schemas-microsoft-com:vml" Requires="v">
                <p:oleObj name="Equation" r:id="rId10" imgW="4444920" imgH="279360" progId="Equation.DSMT4">
                  <p:embed/>
                </p:oleObj>
              </mc:Choice>
              <mc:Fallback>
                <p:oleObj name="Equation" r:id="rId10" imgW="4444920" imgH="279360" progId="Equation.DSMT4">
                  <p:embed/>
                  <p:pic>
                    <p:nvPicPr>
                      <p:cNvPr id="6" name="Object 5">
                        <a:extLst>
                          <a:ext uri="{FF2B5EF4-FFF2-40B4-BE49-F238E27FC236}">
                            <a16:creationId xmlns:a16="http://schemas.microsoft.com/office/drawing/2014/main" id="{022E4314-FA0D-4308-AC2A-1BCCCE6C636A}"/>
                          </a:ext>
                        </a:extLst>
                      </p:cNvPr>
                      <p:cNvPicPr>
                        <a:picLocks noChangeAspect="1" noChangeArrowheads="1"/>
                      </p:cNvPicPr>
                      <p:nvPr/>
                    </p:nvPicPr>
                    <p:blipFill>
                      <a:blip r:embed="rId11"/>
                      <a:srcRect/>
                      <a:stretch>
                        <a:fillRect/>
                      </a:stretch>
                    </p:blipFill>
                    <p:spPr bwMode="auto">
                      <a:xfrm>
                        <a:off x="390035" y="6305550"/>
                        <a:ext cx="5249863" cy="392113"/>
                      </a:xfrm>
                      <a:prstGeom prst="rect">
                        <a:avLst/>
                      </a:prstGeom>
                      <a:noFill/>
                    </p:spPr>
                  </p:pic>
                </p:oleObj>
              </mc:Fallback>
            </mc:AlternateContent>
          </a:graphicData>
        </a:graphic>
      </p:graphicFrame>
    </p:spTree>
    <p:extLst>
      <p:ext uri="{BB962C8B-B14F-4D97-AF65-F5344CB8AC3E}">
        <p14:creationId xmlns:p14="http://schemas.microsoft.com/office/powerpoint/2010/main" val="4244103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236243"/>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257438" y="1136755"/>
            <a:ext cx="11288402" cy="830997"/>
          </a:xfrm>
          <a:prstGeom prst="rect">
            <a:avLst/>
          </a:prstGeom>
          <a:noFill/>
        </p:spPr>
        <p:txBody>
          <a:bodyPr wrap="square" rtlCol="0">
            <a:spAutoFit/>
          </a:bodyPr>
          <a:lstStyle/>
          <a:p>
            <a:r>
              <a:rPr lang="en-US" b="1"/>
              <a:t>Recurssion elation for X and Expectation F(X)</a:t>
            </a:r>
          </a:p>
          <a:p>
            <a:r>
              <a:rPr lang="en-US" sz="1400"/>
              <a:t>We’ll note that dW</a:t>
            </a:r>
            <a:r>
              <a:rPr lang="en-US" sz="1400" baseline="30000"/>
              <a:t>B</a:t>
            </a:r>
            <a:r>
              <a:rPr lang="en-US" sz="1400"/>
              <a:t>(t) is in a sense on the order of √dt.  And expanding dX out to order dt, assuming it’s well-defined, we’d have something like the following.  There are two possible contributions to O(dt) term – one being dt, and the other dW</a:t>
            </a:r>
            <a:r>
              <a:rPr lang="en-US" sz="1400" baseline="30000"/>
              <a:t>B</a:t>
            </a:r>
            <a:r>
              <a:rPr lang="en-US" sz="1400"/>
              <a:t>dW</a:t>
            </a:r>
            <a:r>
              <a:rPr lang="en-US" sz="1400" baseline="30000"/>
              <a:t>B</a:t>
            </a:r>
            <a:r>
              <a:rPr lang="en-US" sz="1400"/>
              <a:t>.  </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1A1984A1-5A45-4570-9867-38A7E718552D}"/>
              </a:ext>
            </a:extLst>
          </p:cNvPr>
          <p:cNvGraphicFramePr>
            <a:graphicFrameLocks noChangeAspect="1"/>
          </p:cNvGraphicFramePr>
          <p:nvPr>
            <p:extLst>
              <p:ext uri="{D42A27DB-BD31-4B8C-83A1-F6EECF244321}">
                <p14:modId xmlns:p14="http://schemas.microsoft.com/office/powerpoint/2010/main" val="4143787735"/>
              </p:ext>
            </p:extLst>
          </p:nvPr>
        </p:nvGraphicFramePr>
        <p:xfrm>
          <a:off x="335864" y="2081294"/>
          <a:ext cx="4432300" cy="352425"/>
        </p:xfrm>
        <a:graphic>
          <a:graphicData uri="http://schemas.openxmlformats.org/presentationml/2006/ole">
            <mc:AlternateContent xmlns:mc="http://schemas.openxmlformats.org/markup-compatibility/2006">
              <mc:Choice xmlns:v="urn:schemas-microsoft-com:vml" Requires="v">
                <p:oleObj name="Equation" r:id="rId2" imgW="3187440" imgH="253800" progId="Equation.DSMT4">
                  <p:embed/>
                </p:oleObj>
              </mc:Choice>
              <mc:Fallback>
                <p:oleObj name="Equation" r:id="rId2" imgW="3187440" imgH="253800" progId="Equation.DSMT4">
                  <p:embed/>
                  <p:pic>
                    <p:nvPicPr>
                      <p:cNvPr id="0" name=""/>
                      <p:cNvPicPr/>
                      <p:nvPr/>
                    </p:nvPicPr>
                    <p:blipFill>
                      <a:blip r:embed="rId3"/>
                      <a:stretch>
                        <a:fillRect/>
                      </a:stretch>
                    </p:blipFill>
                    <p:spPr>
                      <a:xfrm>
                        <a:off x="335864" y="2081294"/>
                        <a:ext cx="4432300" cy="352425"/>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3EADFE9-E1CA-4FDE-8B1E-AC9F274C0A4B}"/>
              </a:ext>
            </a:extLst>
          </p:cNvPr>
          <p:cNvSpPr txBox="1"/>
          <p:nvPr/>
        </p:nvSpPr>
        <p:spPr>
          <a:xfrm>
            <a:off x="276292" y="2554700"/>
            <a:ext cx="8471783" cy="307777"/>
          </a:xfrm>
          <a:prstGeom prst="rect">
            <a:avLst/>
          </a:prstGeom>
          <a:noFill/>
        </p:spPr>
        <p:txBody>
          <a:bodyPr wrap="square" rtlCol="0">
            <a:spAutoFit/>
          </a:bodyPr>
          <a:lstStyle/>
          <a:p>
            <a:r>
              <a:rPr lang="en-US" sz="1400"/>
              <a:t>Now reprising our discrete discussion, we can say, for any function F(X(t)), that it’s average is given by:</a:t>
            </a:r>
          </a:p>
        </p:txBody>
      </p:sp>
      <p:graphicFrame>
        <p:nvGraphicFramePr>
          <p:cNvPr id="21" name="Object 20">
            <a:extLst>
              <a:ext uri="{FF2B5EF4-FFF2-40B4-BE49-F238E27FC236}">
                <a16:creationId xmlns:a16="http://schemas.microsoft.com/office/drawing/2014/main" id="{15CE2A09-8545-48E7-8904-80D21027914F}"/>
              </a:ext>
            </a:extLst>
          </p:cNvPr>
          <p:cNvGraphicFramePr>
            <a:graphicFrameLocks noChangeAspect="1"/>
          </p:cNvGraphicFramePr>
          <p:nvPr>
            <p:extLst>
              <p:ext uri="{D42A27DB-BD31-4B8C-83A1-F6EECF244321}">
                <p14:modId xmlns:p14="http://schemas.microsoft.com/office/powerpoint/2010/main" val="1139979666"/>
              </p:ext>
            </p:extLst>
          </p:nvPr>
        </p:nvGraphicFramePr>
        <p:xfrm>
          <a:off x="298666" y="2952485"/>
          <a:ext cx="6278562" cy="344488"/>
        </p:xfrm>
        <a:graphic>
          <a:graphicData uri="http://schemas.openxmlformats.org/presentationml/2006/ole">
            <mc:AlternateContent xmlns:mc="http://schemas.openxmlformats.org/markup-compatibility/2006">
              <mc:Choice xmlns:v="urn:schemas-microsoft-com:vml" Requires="v">
                <p:oleObj name="Equation" r:id="rId4" imgW="4686120" imgH="279360" progId="Equation.DSMT4">
                  <p:embed/>
                </p:oleObj>
              </mc:Choice>
              <mc:Fallback>
                <p:oleObj name="Equation" r:id="rId4" imgW="4686120" imgH="279360" progId="Equation.DSMT4">
                  <p:embed/>
                  <p:pic>
                    <p:nvPicPr>
                      <p:cNvPr id="28" name="Object 27">
                        <a:extLst>
                          <a:ext uri="{FF2B5EF4-FFF2-40B4-BE49-F238E27FC236}">
                            <a16:creationId xmlns:a16="http://schemas.microsoft.com/office/drawing/2014/main" id="{44E202D0-4F2D-487E-9150-72D174A4D187}"/>
                          </a:ext>
                        </a:extLst>
                      </p:cNvPr>
                      <p:cNvPicPr>
                        <a:picLocks noChangeAspect="1" noChangeArrowheads="1"/>
                      </p:cNvPicPr>
                      <p:nvPr/>
                    </p:nvPicPr>
                    <p:blipFill>
                      <a:blip r:embed="rId5"/>
                      <a:srcRect/>
                      <a:stretch>
                        <a:fillRect/>
                      </a:stretch>
                    </p:blipFill>
                    <p:spPr bwMode="auto">
                      <a:xfrm>
                        <a:off x="298666" y="2952485"/>
                        <a:ext cx="6278562" cy="34448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B886631F-1909-4D7B-929A-7E7BD598AD19}"/>
              </a:ext>
            </a:extLst>
          </p:cNvPr>
          <p:cNvSpPr txBox="1"/>
          <p:nvPr/>
        </p:nvSpPr>
        <p:spPr>
          <a:xfrm>
            <a:off x="276292" y="3408675"/>
            <a:ext cx="7359420" cy="307777"/>
          </a:xfrm>
          <a:prstGeom prst="rect">
            <a:avLst/>
          </a:prstGeom>
          <a:noFill/>
        </p:spPr>
        <p:txBody>
          <a:bodyPr wrap="square" rtlCol="0">
            <a:spAutoFit/>
          </a:bodyPr>
          <a:lstStyle/>
          <a:p>
            <a:r>
              <a:rPr lang="en-US" sz="1400"/>
              <a:t>Expanding out to first order in dt, and dividing by dt, we get the following, where:</a:t>
            </a:r>
          </a:p>
        </p:txBody>
      </p:sp>
      <p:graphicFrame>
        <p:nvGraphicFramePr>
          <p:cNvPr id="26" name="Object 25">
            <a:extLst>
              <a:ext uri="{FF2B5EF4-FFF2-40B4-BE49-F238E27FC236}">
                <a16:creationId xmlns:a16="http://schemas.microsoft.com/office/drawing/2014/main" id="{81C21930-2709-4960-A02E-4276B3269DDC}"/>
              </a:ext>
            </a:extLst>
          </p:cNvPr>
          <p:cNvGraphicFramePr>
            <a:graphicFrameLocks noChangeAspect="1"/>
          </p:cNvGraphicFramePr>
          <p:nvPr>
            <p:extLst>
              <p:ext uri="{D42A27DB-BD31-4B8C-83A1-F6EECF244321}">
                <p14:modId xmlns:p14="http://schemas.microsoft.com/office/powerpoint/2010/main" val="3823065240"/>
              </p:ext>
            </p:extLst>
          </p:nvPr>
        </p:nvGraphicFramePr>
        <p:xfrm>
          <a:off x="335864" y="3824317"/>
          <a:ext cx="7353882" cy="612412"/>
        </p:xfrm>
        <a:graphic>
          <a:graphicData uri="http://schemas.openxmlformats.org/presentationml/2006/ole">
            <mc:AlternateContent xmlns:mc="http://schemas.openxmlformats.org/markup-compatibility/2006">
              <mc:Choice xmlns:v="urn:schemas-microsoft-com:vml" Requires="v">
                <p:oleObj name="Equation" r:id="rId6" imgW="6324480" imgH="507960" progId="Equation.DSMT4">
                  <p:embed/>
                </p:oleObj>
              </mc:Choice>
              <mc:Fallback>
                <p:oleObj name="Equation" r:id="rId6" imgW="6324480" imgH="507960" progId="Equation.DSMT4">
                  <p:embed/>
                  <p:pic>
                    <p:nvPicPr>
                      <p:cNvPr id="0" name="Object 28"/>
                      <p:cNvPicPr>
                        <a:picLocks noChangeAspect="1" noChangeArrowheads="1"/>
                      </p:cNvPicPr>
                      <p:nvPr/>
                    </p:nvPicPr>
                    <p:blipFill>
                      <a:blip r:embed="rId7"/>
                      <a:srcRect/>
                      <a:stretch>
                        <a:fillRect/>
                      </a:stretch>
                    </p:blipFill>
                    <p:spPr bwMode="auto">
                      <a:xfrm>
                        <a:off x="335864" y="3824317"/>
                        <a:ext cx="7353882" cy="612412"/>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3E2D917A-CDCA-4E5F-B46F-881B59B87FFC}"/>
              </a:ext>
            </a:extLst>
          </p:cNvPr>
          <p:cNvSpPr/>
          <p:nvPr/>
        </p:nvSpPr>
        <p:spPr>
          <a:xfrm>
            <a:off x="276292" y="4566456"/>
            <a:ext cx="11269547"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Assuming the small dt limit exists, we have a differential equation for the evolution of &lt;F(</a:t>
            </a:r>
            <a:r>
              <a:rPr lang="en-US" sz="1400" b="1">
                <a:latin typeface="Calibri" panose="020F0502020204030204" pitchFamily="34" charset="0"/>
                <a:ea typeface="Calibri" panose="020F0502020204030204" pitchFamily="34" charset="0"/>
                <a:cs typeface="Times New Roman" panose="02020603050405020304" pitchFamily="18" charset="0"/>
              </a:rPr>
              <a:t>X</a:t>
            </a:r>
            <a:r>
              <a:rPr lang="en-US" sz="1400">
                <a:latin typeface="Calibri" panose="020F0502020204030204" pitchFamily="34" charset="0"/>
                <a:ea typeface="Calibri" panose="020F0502020204030204" pitchFamily="34" charset="0"/>
                <a:cs typeface="Times New Roman" panose="02020603050405020304" pitchFamily="18" charset="0"/>
              </a:rPr>
              <a:t>(t))&gt;.  Such an equation can sometimes be solved self-consistently.  But if not, a Taylor series expansion could be developed by repeatedly applying the time-development operator.   </a:t>
            </a:r>
            <a:endParaRPr lang="en-US" sz="1400"/>
          </a:p>
        </p:txBody>
      </p:sp>
      <p:graphicFrame>
        <p:nvGraphicFramePr>
          <p:cNvPr id="29" name="Object 28">
            <a:extLst>
              <a:ext uri="{FF2B5EF4-FFF2-40B4-BE49-F238E27FC236}">
                <a16:creationId xmlns:a16="http://schemas.microsoft.com/office/drawing/2014/main" id="{64082582-B271-44C8-8D1C-18FC8DDFE198}"/>
              </a:ext>
            </a:extLst>
          </p:cNvPr>
          <p:cNvGraphicFramePr>
            <a:graphicFrameLocks noChangeAspect="1"/>
          </p:cNvGraphicFramePr>
          <p:nvPr>
            <p:extLst>
              <p:ext uri="{D42A27DB-BD31-4B8C-83A1-F6EECF244321}">
                <p14:modId xmlns:p14="http://schemas.microsoft.com/office/powerpoint/2010/main" val="979825838"/>
              </p:ext>
            </p:extLst>
          </p:nvPr>
        </p:nvGraphicFramePr>
        <p:xfrm>
          <a:off x="335863" y="5172976"/>
          <a:ext cx="2819527" cy="650660"/>
        </p:xfrm>
        <a:graphic>
          <a:graphicData uri="http://schemas.openxmlformats.org/presentationml/2006/ole">
            <mc:AlternateContent xmlns:mc="http://schemas.openxmlformats.org/markup-compatibility/2006">
              <mc:Choice xmlns:v="urn:schemas-microsoft-com:vml" Requires="v">
                <p:oleObj name="Equation" r:id="rId8" imgW="1968500" imgH="508000" progId="Equation.DSMT4">
                  <p:embed/>
                </p:oleObj>
              </mc:Choice>
              <mc:Fallback>
                <p:oleObj name="Equation" r:id="rId8" imgW="1968500" imgH="508000" progId="Equation.DSMT4">
                  <p:embed/>
                  <p:pic>
                    <p:nvPicPr>
                      <p:cNvPr id="0" name="Object 3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863" y="5172976"/>
                        <a:ext cx="2819527" cy="650660"/>
                      </a:xfrm>
                      <a:prstGeom prst="rect">
                        <a:avLst/>
                      </a:prstGeom>
                      <a:noFill/>
                    </p:spPr>
                  </p:pic>
                </p:oleObj>
              </mc:Fallback>
            </mc:AlternateContent>
          </a:graphicData>
        </a:graphic>
      </p:graphicFrame>
    </p:spTree>
    <p:extLst>
      <p:ext uri="{BB962C8B-B14F-4D97-AF65-F5344CB8AC3E}">
        <p14:creationId xmlns:p14="http://schemas.microsoft.com/office/powerpoint/2010/main" val="505955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7" name="TextBox 6">
            <a:extLst>
              <a:ext uri="{FF2B5EF4-FFF2-40B4-BE49-F238E27FC236}">
                <a16:creationId xmlns:a16="http://schemas.microsoft.com/office/drawing/2014/main" id="{87004B2A-E5D6-4126-8B94-9502DC4B6F6B}"/>
              </a:ext>
            </a:extLst>
          </p:cNvPr>
          <p:cNvSpPr txBox="1"/>
          <p:nvPr/>
        </p:nvSpPr>
        <p:spPr>
          <a:xfrm>
            <a:off x="193374" y="1096413"/>
            <a:ext cx="4025900" cy="400110"/>
          </a:xfrm>
          <a:prstGeom prst="rect">
            <a:avLst/>
          </a:prstGeom>
          <a:noFill/>
        </p:spPr>
        <p:txBody>
          <a:bodyPr wrap="square" rtlCol="0">
            <a:spAutoFit/>
          </a:bodyPr>
          <a:lstStyle/>
          <a:p>
            <a:r>
              <a:rPr lang="en-US" sz="2000" b="1"/>
              <a:t>Recursion Relation for P(x)</a:t>
            </a: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a:extLst>
              <a:ext uri="{FF2B5EF4-FFF2-40B4-BE49-F238E27FC236}">
                <a16:creationId xmlns:a16="http://schemas.microsoft.com/office/drawing/2014/main" id="{16D0AF5B-5C29-4D8B-8EB1-AAAEA716E3F0}"/>
              </a:ext>
            </a:extLst>
          </p:cNvPr>
          <p:cNvSpPr/>
          <p:nvPr/>
        </p:nvSpPr>
        <p:spPr>
          <a:xfrm>
            <a:off x="202801" y="1391596"/>
            <a:ext cx="8823212" cy="307776"/>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Moving on to the continuum analogues of our discrete recursive relations for the probability distribution, we’d have:</a:t>
            </a:r>
            <a:endParaRPr lang="en-US" sz="1400"/>
          </a:p>
        </p:txBody>
      </p:sp>
      <p:graphicFrame>
        <p:nvGraphicFramePr>
          <p:cNvPr id="9" name="Object 8">
            <a:extLst>
              <a:ext uri="{FF2B5EF4-FFF2-40B4-BE49-F238E27FC236}">
                <a16:creationId xmlns:a16="http://schemas.microsoft.com/office/drawing/2014/main" id="{D8B56CD9-8B65-4B02-991C-00EDDF45E025}"/>
              </a:ext>
            </a:extLst>
          </p:cNvPr>
          <p:cNvGraphicFramePr>
            <a:graphicFrameLocks noChangeAspect="1"/>
          </p:cNvGraphicFramePr>
          <p:nvPr>
            <p:extLst>
              <p:ext uri="{D42A27DB-BD31-4B8C-83A1-F6EECF244321}">
                <p14:modId xmlns:p14="http://schemas.microsoft.com/office/powerpoint/2010/main" val="769395713"/>
              </p:ext>
            </p:extLst>
          </p:nvPr>
        </p:nvGraphicFramePr>
        <p:xfrm>
          <a:off x="268789" y="2989121"/>
          <a:ext cx="7382678" cy="622635"/>
        </p:xfrm>
        <a:graphic>
          <a:graphicData uri="http://schemas.openxmlformats.org/presentationml/2006/ole">
            <mc:AlternateContent xmlns:mc="http://schemas.openxmlformats.org/markup-compatibility/2006">
              <mc:Choice xmlns:v="urn:schemas-microsoft-com:vml" Requires="v">
                <p:oleObj name="Equation" r:id="rId2" imgW="6032160" imgH="507960" progId="Equation.DSMT4">
                  <p:embed/>
                </p:oleObj>
              </mc:Choice>
              <mc:Fallback>
                <p:oleObj name="Equation" r:id="rId2" imgW="6032160" imgH="507960" progId="Equation.DSMT4">
                  <p:embed/>
                  <p:pic>
                    <p:nvPicPr>
                      <p:cNvPr id="0" name="Object 10"/>
                      <p:cNvPicPr>
                        <a:picLocks noChangeAspect="1" noChangeArrowheads="1"/>
                      </p:cNvPicPr>
                      <p:nvPr/>
                    </p:nvPicPr>
                    <p:blipFill>
                      <a:blip r:embed="rId3"/>
                      <a:srcRect/>
                      <a:stretch>
                        <a:fillRect/>
                      </a:stretch>
                    </p:blipFill>
                    <p:spPr bwMode="auto">
                      <a:xfrm>
                        <a:off x="268789" y="2989121"/>
                        <a:ext cx="7382678" cy="622635"/>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2DBB78E6-0848-43F9-B555-6C68AAE610C3}"/>
              </a:ext>
            </a:extLst>
          </p:cNvPr>
          <p:cNvGraphicFramePr>
            <a:graphicFrameLocks noChangeAspect="1"/>
          </p:cNvGraphicFramePr>
          <p:nvPr>
            <p:extLst>
              <p:ext uri="{D42A27DB-BD31-4B8C-83A1-F6EECF244321}">
                <p14:modId xmlns:p14="http://schemas.microsoft.com/office/powerpoint/2010/main" val="3654706095"/>
              </p:ext>
            </p:extLst>
          </p:nvPr>
        </p:nvGraphicFramePr>
        <p:xfrm>
          <a:off x="278217" y="1937358"/>
          <a:ext cx="6985001" cy="365125"/>
        </p:xfrm>
        <a:graphic>
          <a:graphicData uri="http://schemas.openxmlformats.org/presentationml/2006/ole">
            <mc:AlternateContent xmlns:mc="http://schemas.openxmlformats.org/markup-compatibility/2006">
              <mc:Choice xmlns:v="urn:schemas-microsoft-com:vml" Requires="v">
                <p:oleObj name="Equation" r:id="rId4" imgW="5435280" imgH="279360" progId="Equation.DSMT4">
                  <p:embed/>
                </p:oleObj>
              </mc:Choice>
              <mc:Fallback>
                <p:oleObj name="Equation" r:id="rId4" imgW="5435280" imgH="279360" progId="Equation.DSMT4">
                  <p:embed/>
                  <p:pic>
                    <p:nvPicPr>
                      <p:cNvPr id="23" name="Object 22">
                        <a:extLst>
                          <a:ext uri="{FF2B5EF4-FFF2-40B4-BE49-F238E27FC236}">
                            <a16:creationId xmlns:a16="http://schemas.microsoft.com/office/drawing/2014/main" id="{7639D6EB-5FBE-4A4B-8451-8BDC1DE2C461}"/>
                          </a:ext>
                        </a:extLst>
                      </p:cNvPr>
                      <p:cNvPicPr>
                        <a:picLocks noChangeAspect="1" noChangeArrowheads="1"/>
                      </p:cNvPicPr>
                      <p:nvPr/>
                    </p:nvPicPr>
                    <p:blipFill>
                      <a:blip r:embed="rId5"/>
                      <a:srcRect/>
                      <a:stretch>
                        <a:fillRect/>
                      </a:stretch>
                    </p:blipFill>
                    <p:spPr bwMode="auto">
                      <a:xfrm>
                        <a:off x="278217" y="1937358"/>
                        <a:ext cx="6985001" cy="365125"/>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9E5491AA-17D5-4339-8E9D-AD9373220152}"/>
              </a:ext>
            </a:extLst>
          </p:cNvPr>
          <p:cNvSpPr/>
          <p:nvPr/>
        </p:nvSpPr>
        <p:spPr>
          <a:xfrm>
            <a:off x="240509" y="2497469"/>
            <a:ext cx="639596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And expanding the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 out in pwers of dX(t) up to O(dt), renaming X(t+dt) as </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a:t>
            </a:r>
            <a:r>
              <a:rPr lang="el-GR" sz="1400">
                <a:latin typeface="Calibri" panose="020F0502020204030204" pitchFamily="34" charset="0"/>
                <a:ea typeface="Calibri" panose="020F0502020204030204" pitchFamily="34" charset="0"/>
                <a:cs typeface="Calibri" panose="020F0502020204030204" pitchFamily="34" charset="0"/>
              </a:rPr>
              <a:t> </a:t>
            </a:r>
            <a:r>
              <a:rPr lang="en-US" sz="1400">
                <a:latin typeface="Calibri" panose="020F0502020204030204" pitchFamily="34" charset="0"/>
                <a:ea typeface="Calibri" panose="020F0502020204030204" pitchFamily="34" charset="0"/>
                <a:cs typeface="Calibri" panose="020F0502020204030204" pitchFamily="34" charset="0"/>
              </a:rPr>
              <a:t>we have:</a:t>
            </a:r>
            <a:endParaRPr lang="en-US" sz="1400"/>
          </a:p>
        </p:txBody>
      </p:sp>
      <p:graphicFrame>
        <p:nvGraphicFramePr>
          <p:cNvPr id="11" name="Object 10">
            <a:extLst>
              <a:ext uri="{FF2B5EF4-FFF2-40B4-BE49-F238E27FC236}">
                <a16:creationId xmlns:a16="http://schemas.microsoft.com/office/drawing/2014/main" id="{85F5340D-B484-4BDB-A822-ED31F9AA1728}"/>
              </a:ext>
            </a:extLst>
          </p:cNvPr>
          <p:cNvGraphicFramePr>
            <a:graphicFrameLocks noChangeAspect="1"/>
          </p:cNvGraphicFramePr>
          <p:nvPr>
            <p:extLst>
              <p:ext uri="{D42A27DB-BD31-4B8C-83A1-F6EECF244321}">
                <p14:modId xmlns:p14="http://schemas.microsoft.com/office/powerpoint/2010/main" val="379132242"/>
              </p:ext>
            </p:extLst>
          </p:nvPr>
        </p:nvGraphicFramePr>
        <p:xfrm>
          <a:off x="280303" y="4138763"/>
          <a:ext cx="6761520" cy="618797"/>
        </p:xfrm>
        <a:graphic>
          <a:graphicData uri="http://schemas.openxmlformats.org/presentationml/2006/ole">
            <mc:AlternateContent xmlns:mc="http://schemas.openxmlformats.org/markup-compatibility/2006">
              <mc:Choice xmlns:v="urn:schemas-microsoft-com:vml" Requires="v">
                <p:oleObj name="Equation" r:id="rId6" imgW="5841720" imgH="507960" progId="Equation.DSMT4">
                  <p:embed/>
                </p:oleObj>
              </mc:Choice>
              <mc:Fallback>
                <p:oleObj name="Equation" r:id="rId6" imgW="5841720" imgH="507960" progId="Equation.DSMT4">
                  <p:embed/>
                  <p:pic>
                    <p:nvPicPr>
                      <p:cNvPr id="0" name="Object 15"/>
                      <p:cNvPicPr>
                        <a:picLocks noChangeAspect="1" noChangeArrowheads="1"/>
                      </p:cNvPicPr>
                      <p:nvPr/>
                    </p:nvPicPr>
                    <p:blipFill>
                      <a:blip r:embed="rId7"/>
                      <a:srcRect/>
                      <a:stretch>
                        <a:fillRect/>
                      </a:stretch>
                    </p:blipFill>
                    <p:spPr bwMode="auto">
                      <a:xfrm>
                        <a:off x="280303" y="4138763"/>
                        <a:ext cx="6761520" cy="618797"/>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1B01E466-F4BA-450C-BD90-1CC6C0F6566F}"/>
              </a:ext>
            </a:extLst>
          </p:cNvPr>
          <p:cNvSpPr txBox="1"/>
          <p:nvPr/>
        </p:nvSpPr>
        <p:spPr>
          <a:xfrm>
            <a:off x="212228" y="3711463"/>
            <a:ext cx="7432388" cy="307777"/>
          </a:xfrm>
          <a:prstGeom prst="rect">
            <a:avLst/>
          </a:prstGeom>
          <a:noFill/>
        </p:spPr>
        <p:txBody>
          <a:bodyPr wrap="square" rtlCol="0">
            <a:spAutoFit/>
          </a:bodyPr>
          <a:lstStyle/>
          <a:p>
            <a:r>
              <a:rPr lang="en-US" sz="1400"/>
              <a:t>Integrating by parts and dividing by dt, we get, where all X(t) within dX(t) would be evaluated at </a:t>
            </a:r>
            <a:r>
              <a:rPr lang="el-GR" sz="1400"/>
              <a:t>ξ</a:t>
            </a:r>
            <a:r>
              <a:rPr lang="en-US" sz="1400"/>
              <a:t>:</a:t>
            </a:r>
          </a:p>
        </p:txBody>
      </p:sp>
      <p:sp>
        <p:nvSpPr>
          <p:cNvPr id="3" name="TextBox 2">
            <a:extLst>
              <a:ext uri="{FF2B5EF4-FFF2-40B4-BE49-F238E27FC236}">
                <a16:creationId xmlns:a16="http://schemas.microsoft.com/office/drawing/2014/main" id="{13813486-F355-89CB-0D56-97CCC87BD98E}"/>
              </a:ext>
            </a:extLst>
          </p:cNvPr>
          <p:cNvSpPr txBox="1"/>
          <p:nvPr/>
        </p:nvSpPr>
        <p:spPr>
          <a:xfrm>
            <a:off x="263227" y="4915700"/>
            <a:ext cx="7451242" cy="307777"/>
          </a:xfrm>
          <a:prstGeom prst="rect">
            <a:avLst/>
          </a:prstGeom>
          <a:noFill/>
        </p:spPr>
        <p:txBody>
          <a:bodyPr wrap="square" rtlCol="0">
            <a:spAutoFit/>
          </a:bodyPr>
          <a:lstStyle/>
          <a:p>
            <a:r>
              <a:rPr lang="en-US" sz="1400"/>
              <a:t>An alternative is to use the other discrete formula where the X(t) average was formally done first.  </a:t>
            </a:r>
          </a:p>
        </p:txBody>
      </p:sp>
      <p:graphicFrame>
        <p:nvGraphicFramePr>
          <p:cNvPr id="4" name="Object 3">
            <a:extLst>
              <a:ext uri="{FF2B5EF4-FFF2-40B4-BE49-F238E27FC236}">
                <a16:creationId xmlns:a16="http://schemas.microsoft.com/office/drawing/2014/main" id="{BCC7F129-97E8-2E8A-0695-AFD8D69A083A}"/>
              </a:ext>
            </a:extLst>
          </p:cNvPr>
          <p:cNvGraphicFramePr>
            <a:graphicFrameLocks noChangeAspect="1"/>
          </p:cNvGraphicFramePr>
          <p:nvPr>
            <p:extLst>
              <p:ext uri="{D42A27DB-BD31-4B8C-83A1-F6EECF244321}">
                <p14:modId xmlns:p14="http://schemas.microsoft.com/office/powerpoint/2010/main" val="874107308"/>
              </p:ext>
            </p:extLst>
          </p:nvPr>
        </p:nvGraphicFramePr>
        <p:xfrm>
          <a:off x="331791" y="5347981"/>
          <a:ext cx="5393481" cy="568531"/>
        </p:xfrm>
        <a:graphic>
          <a:graphicData uri="http://schemas.openxmlformats.org/presentationml/2006/ole">
            <mc:AlternateContent xmlns:mc="http://schemas.openxmlformats.org/markup-compatibility/2006">
              <mc:Choice xmlns:v="urn:schemas-microsoft-com:vml" Requires="v">
                <p:oleObj name="Equation" r:id="rId8" imgW="4406760" imgH="457200" progId="Equation.DSMT4">
                  <p:embed/>
                </p:oleObj>
              </mc:Choice>
              <mc:Fallback>
                <p:oleObj name="Equation" r:id="rId8" imgW="4406760" imgH="457200" progId="Equation.DSMT4">
                  <p:embed/>
                  <p:pic>
                    <p:nvPicPr>
                      <p:cNvPr id="30" name="Object 29">
                        <a:extLst>
                          <a:ext uri="{FF2B5EF4-FFF2-40B4-BE49-F238E27FC236}">
                            <a16:creationId xmlns:a16="http://schemas.microsoft.com/office/drawing/2014/main" id="{594F6692-80EB-44B1-A10D-B2C39FA4EE32}"/>
                          </a:ext>
                        </a:extLst>
                      </p:cNvPr>
                      <p:cNvPicPr>
                        <a:picLocks noChangeAspect="1" noChangeArrowheads="1"/>
                      </p:cNvPicPr>
                      <p:nvPr/>
                    </p:nvPicPr>
                    <p:blipFill>
                      <a:blip r:embed="rId9"/>
                      <a:srcRect/>
                      <a:stretch>
                        <a:fillRect/>
                      </a:stretch>
                    </p:blipFill>
                    <p:spPr bwMode="auto">
                      <a:xfrm>
                        <a:off x="331791" y="5347981"/>
                        <a:ext cx="5393481" cy="568531"/>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BC197ADA-6692-D2F2-1E99-8084C6FDA53D}"/>
              </a:ext>
            </a:extLst>
          </p:cNvPr>
          <p:cNvSpPr/>
          <p:nvPr/>
        </p:nvSpPr>
        <p:spPr>
          <a:xfrm>
            <a:off x="263227" y="6027564"/>
            <a:ext cx="11665546" cy="523220"/>
          </a:xfrm>
          <a:prstGeom prst="rect">
            <a:avLst/>
          </a:prstGeom>
        </p:spPr>
        <p:txBody>
          <a:bodyPr wrap="square">
            <a:spAutoFit/>
          </a:bodyPr>
          <a:lstStyle/>
          <a:p>
            <a:r>
              <a:rPr lang="en-US" sz="1400"/>
              <a:t>To develop a differential equation, the Jacobian would have to be expanded in powers of dX(t) as well, which would be dispreffered.  Better would be to go to the other formula, and make the expansion. </a:t>
            </a:r>
          </a:p>
        </p:txBody>
      </p:sp>
    </p:spTree>
    <p:extLst>
      <p:ext uri="{BB962C8B-B14F-4D97-AF65-F5344CB8AC3E}">
        <p14:creationId xmlns:p14="http://schemas.microsoft.com/office/powerpoint/2010/main" val="3942636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6F765-EC27-4A8A-A58A-BEA4818E0455}"/>
              </a:ext>
            </a:extLst>
          </p:cNvPr>
          <p:cNvSpPr>
            <a:spLocks noGrp="1"/>
          </p:cNvSpPr>
          <p:nvPr>
            <p:ph type="ctrTitle"/>
          </p:nvPr>
        </p:nvSpPr>
        <p:spPr>
          <a:xfrm>
            <a:off x="2828041" y="105775"/>
            <a:ext cx="5747208" cy="602742"/>
          </a:xfrm>
        </p:spPr>
        <p:txBody>
          <a:bodyPr/>
          <a:lstStyle/>
          <a:p>
            <a:r>
              <a:rPr lang="en-US" sz="3600" b="1" u="sng">
                <a:latin typeface="+mn-lt"/>
              </a:rPr>
              <a:t>General Stochastic Processes</a:t>
            </a:r>
            <a:endParaRPr lang="en-US" b="1" u="sng">
              <a:latin typeface="+mn-lt"/>
            </a:endParaRPr>
          </a:p>
        </p:txBody>
      </p:sp>
      <p:sp>
        <p:nvSpPr>
          <p:cNvPr id="17" name="Rectangle 18">
            <a:extLst>
              <a:ext uri="{FF2B5EF4-FFF2-40B4-BE49-F238E27FC236}">
                <a16:creationId xmlns:a16="http://schemas.microsoft.com/office/drawing/2014/main" id="{3BB26CB0-55D1-4479-80A5-D4AC7693BA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3">
            <a:extLst>
              <a:ext uri="{FF2B5EF4-FFF2-40B4-BE49-F238E27FC236}">
                <a16:creationId xmlns:a16="http://schemas.microsoft.com/office/drawing/2014/main" id="{373FFF8A-02BC-4360-B736-56EA233CFF01}"/>
              </a:ext>
            </a:extLst>
          </p:cNvPr>
          <p:cNvSpPr/>
          <p:nvPr/>
        </p:nvSpPr>
        <p:spPr>
          <a:xfrm>
            <a:off x="194156" y="1543013"/>
            <a:ext cx="5291594" cy="307777"/>
          </a:xfrm>
          <a:prstGeom prst="rect">
            <a:avLst/>
          </a:prstGeom>
        </p:spPr>
        <p:txBody>
          <a:bodyPr wrap="square">
            <a:spAutoFit/>
          </a:bodyPr>
          <a:lstStyle/>
          <a:p>
            <a:r>
              <a:rPr lang="en-US" sz="1400"/>
              <a:t>Better would be to go to the other formula, and make the expansion. </a:t>
            </a:r>
          </a:p>
        </p:txBody>
      </p:sp>
      <p:graphicFrame>
        <p:nvGraphicFramePr>
          <p:cNvPr id="34" name="Object 33">
            <a:extLst>
              <a:ext uri="{FF2B5EF4-FFF2-40B4-BE49-F238E27FC236}">
                <a16:creationId xmlns:a16="http://schemas.microsoft.com/office/drawing/2014/main" id="{21A647F4-CBA6-4845-A002-8ABEE9DC0243}"/>
              </a:ext>
            </a:extLst>
          </p:cNvPr>
          <p:cNvGraphicFramePr>
            <a:graphicFrameLocks noChangeAspect="1"/>
          </p:cNvGraphicFramePr>
          <p:nvPr>
            <p:extLst>
              <p:ext uri="{D42A27DB-BD31-4B8C-83A1-F6EECF244321}">
                <p14:modId xmlns:p14="http://schemas.microsoft.com/office/powerpoint/2010/main" val="510075216"/>
              </p:ext>
            </p:extLst>
          </p:nvPr>
        </p:nvGraphicFramePr>
        <p:xfrm>
          <a:off x="252511" y="1932670"/>
          <a:ext cx="5017072" cy="371855"/>
        </p:xfrm>
        <a:graphic>
          <a:graphicData uri="http://schemas.openxmlformats.org/presentationml/2006/ole">
            <mc:AlternateContent xmlns:mc="http://schemas.openxmlformats.org/markup-compatibility/2006">
              <mc:Choice xmlns:v="urn:schemas-microsoft-com:vml" Requires="v">
                <p:oleObj name="Equation" r:id="rId2" imgW="4254480" imgH="279360" progId="Equation.DSMT4">
                  <p:embed/>
                </p:oleObj>
              </mc:Choice>
              <mc:Fallback>
                <p:oleObj name="Equation" r:id="rId2" imgW="4254480" imgH="279360" progId="Equation.DSMT4">
                  <p:embed/>
                  <p:pic>
                    <p:nvPicPr>
                      <p:cNvPr id="34" name="Object 33">
                        <a:extLst>
                          <a:ext uri="{FF2B5EF4-FFF2-40B4-BE49-F238E27FC236}">
                            <a16:creationId xmlns:a16="http://schemas.microsoft.com/office/drawing/2014/main" id="{21A647F4-CBA6-4845-A002-8ABEE9DC0243}"/>
                          </a:ext>
                        </a:extLst>
                      </p:cNvPr>
                      <p:cNvPicPr>
                        <a:picLocks noChangeAspect="1" noChangeArrowheads="1"/>
                      </p:cNvPicPr>
                      <p:nvPr/>
                    </p:nvPicPr>
                    <p:blipFill>
                      <a:blip r:embed="rId3"/>
                      <a:srcRect/>
                      <a:stretch>
                        <a:fillRect/>
                      </a:stretch>
                    </p:blipFill>
                    <p:spPr bwMode="auto">
                      <a:xfrm>
                        <a:off x="252511" y="1932670"/>
                        <a:ext cx="5017072" cy="37185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E864BDC9-3CCF-42F7-826C-DD359C143746}"/>
              </a:ext>
            </a:extLst>
          </p:cNvPr>
          <p:cNvGraphicFramePr>
            <a:graphicFrameLocks noChangeAspect="1"/>
          </p:cNvGraphicFramePr>
          <p:nvPr>
            <p:extLst>
              <p:ext uri="{D42A27DB-BD31-4B8C-83A1-F6EECF244321}">
                <p14:modId xmlns:p14="http://schemas.microsoft.com/office/powerpoint/2010/main" val="72710017"/>
              </p:ext>
            </p:extLst>
          </p:nvPr>
        </p:nvGraphicFramePr>
        <p:xfrm>
          <a:off x="268790" y="2935104"/>
          <a:ext cx="4462462" cy="738187"/>
        </p:xfrm>
        <a:graphic>
          <a:graphicData uri="http://schemas.openxmlformats.org/presentationml/2006/ole">
            <mc:AlternateContent xmlns:mc="http://schemas.openxmlformats.org/markup-compatibility/2006">
              <mc:Choice xmlns:v="urn:schemas-microsoft-com:vml" Requires="v">
                <p:oleObj name="Equation" r:id="rId4" imgW="3213000" imgH="583920" progId="Equation.DSMT4">
                  <p:embed/>
                </p:oleObj>
              </mc:Choice>
              <mc:Fallback>
                <p:oleObj name="Equation" r:id="rId4" imgW="3213000" imgH="583920" progId="Equation.DSMT4">
                  <p:embed/>
                  <p:pic>
                    <p:nvPicPr>
                      <p:cNvPr id="18" name="Object 17">
                        <a:extLst>
                          <a:ext uri="{FF2B5EF4-FFF2-40B4-BE49-F238E27FC236}">
                            <a16:creationId xmlns:a16="http://schemas.microsoft.com/office/drawing/2014/main" id="{E864BDC9-3CCF-42F7-826C-DD359C143746}"/>
                          </a:ext>
                        </a:extLst>
                      </p:cNvPr>
                      <p:cNvPicPr>
                        <a:picLocks noChangeAspect="1" noChangeArrowheads="1"/>
                      </p:cNvPicPr>
                      <p:nvPr/>
                    </p:nvPicPr>
                    <p:blipFill>
                      <a:blip r:embed="rId5"/>
                      <a:srcRect/>
                      <a:stretch>
                        <a:fillRect/>
                      </a:stretch>
                    </p:blipFill>
                    <p:spPr bwMode="auto">
                      <a:xfrm>
                        <a:off x="268790" y="2935104"/>
                        <a:ext cx="4462462" cy="738187"/>
                      </a:xfrm>
                      <a:prstGeom prst="rect">
                        <a:avLst/>
                      </a:prstGeom>
                      <a:solidFill>
                        <a:srgbClr val="CCFFCC"/>
                      </a:solidFill>
                    </p:spPr>
                  </p:pic>
                </p:oleObj>
              </mc:Fallback>
            </mc:AlternateContent>
          </a:graphicData>
        </a:graphic>
      </p:graphicFrame>
      <p:sp>
        <p:nvSpPr>
          <p:cNvPr id="35" name="Rectangle 34">
            <a:extLst>
              <a:ext uri="{FF2B5EF4-FFF2-40B4-BE49-F238E27FC236}">
                <a16:creationId xmlns:a16="http://schemas.microsoft.com/office/drawing/2014/main" id="{065ABD62-F26B-46E9-82FE-6E7D21E42C82}"/>
              </a:ext>
            </a:extLst>
          </p:cNvPr>
          <p:cNvSpPr/>
          <p:nvPr/>
        </p:nvSpPr>
        <p:spPr>
          <a:xfrm>
            <a:off x="193374" y="2434593"/>
            <a:ext cx="10484458" cy="307777"/>
          </a:xfrm>
          <a:prstGeom prst="rect">
            <a:avLst/>
          </a:prstGeom>
        </p:spPr>
        <p:txBody>
          <a:bodyPr wrap="square">
            <a:spAutoFit/>
          </a:bodyPr>
          <a:lstStyle/>
          <a:p>
            <a:r>
              <a:rPr lang="en-US" sz="1400"/>
              <a:t>Renaming X(t+dt) as </a:t>
            </a:r>
            <a:r>
              <a:rPr lang="el-GR" sz="1400">
                <a:latin typeface="Calibri" panose="020F0502020204030204" pitchFamily="34" charset="0"/>
                <a:ea typeface="Calibri" panose="020F0502020204030204" pitchFamily="34" charset="0"/>
                <a:cs typeface="Calibri" panose="020F0502020204030204" pitchFamily="34" charset="0"/>
              </a:rPr>
              <a:t>ξ</a:t>
            </a:r>
            <a:r>
              <a:rPr lang="en-US" sz="1400">
                <a:latin typeface="Calibri" panose="020F0502020204030204" pitchFamily="34" charset="0"/>
                <a:ea typeface="Calibri" panose="020F0502020204030204" pitchFamily="34" charset="0"/>
                <a:cs typeface="Calibri" panose="020F0502020204030204" pitchFamily="34" charset="0"/>
              </a:rPr>
              <a:t> again, and expanding in powers dX(t), we get the following.  Note that </a:t>
            </a:r>
            <a:r>
              <a:rPr lang="en-US" sz="1400" i="1">
                <a:latin typeface="Calibri" panose="020F0502020204030204" pitchFamily="34" charset="0"/>
                <a:ea typeface="Calibri" panose="020F0502020204030204" pitchFamily="34" charset="0"/>
                <a:cs typeface="Calibri" panose="020F0502020204030204" pitchFamily="34" charset="0"/>
              </a:rPr>
              <a:t>this</a:t>
            </a:r>
            <a:r>
              <a:rPr lang="en-US" sz="1400">
                <a:latin typeface="Calibri" panose="020F0502020204030204" pitchFamily="34" charset="0"/>
                <a:ea typeface="Calibri" panose="020F0502020204030204" pitchFamily="34" charset="0"/>
                <a:cs typeface="Calibri" panose="020F0502020204030204" pitchFamily="34" charset="0"/>
              </a:rPr>
              <a:t> dX is evaluated in terms of X(t+dt) and dW.</a:t>
            </a:r>
            <a:r>
              <a:rPr lang="en-US" sz="1400"/>
              <a:t>  </a:t>
            </a:r>
          </a:p>
        </p:txBody>
      </p:sp>
      <p:sp>
        <p:nvSpPr>
          <p:cNvPr id="4" name="TextBox 3">
            <a:extLst>
              <a:ext uri="{FF2B5EF4-FFF2-40B4-BE49-F238E27FC236}">
                <a16:creationId xmlns:a16="http://schemas.microsoft.com/office/drawing/2014/main" id="{D561D4B0-426B-B724-A3C3-EA80931C43F1}"/>
              </a:ext>
            </a:extLst>
          </p:cNvPr>
          <p:cNvSpPr txBox="1"/>
          <p:nvPr/>
        </p:nvSpPr>
        <p:spPr>
          <a:xfrm>
            <a:off x="193374" y="1201267"/>
            <a:ext cx="7859245" cy="369332"/>
          </a:xfrm>
          <a:prstGeom prst="rect">
            <a:avLst/>
          </a:prstGeom>
          <a:noFill/>
        </p:spPr>
        <p:txBody>
          <a:bodyPr wrap="square">
            <a:spAutoFit/>
          </a:bodyPr>
          <a:lstStyle/>
          <a:p>
            <a:r>
              <a:rPr lang="en-US" sz="1800" b="1">
                <a:solidFill>
                  <a:srgbClr val="0000FF"/>
                </a:solidFill>
              </a:rPr>
              <a:t>Simplification of recursive pdf for X(t) if X(t) has Haar measure (can skip)</a:t>
            </a:r>
          </a:p>
        </p:txBody>
      </p:sp>
    </p:spTree>
    <p:extLst>
      <p:ext uri="{BB962C8B-B14F-4D97-AF65-F5344CB8AC3E}">
        <p14:creationId xmlns:p14="http://schemas.microsoft.com/office/powerpoint/2010/main" val="2726566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3669</TotalTime>
  <Words>4358</Words>
  <Application>Microsoft Office PowerPoint</Application>
  <PresentationFormat>Widescreen</PresentationFormat>
  <Paragraphs>180</Paragraphs>
  <Slides>29</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5" baseType="lpstr">
      <vt:lpstr>Arial</vt:lpstr>
      <vt:lpstr>Calibri</vt:lpstr>
      <vt:lpstr>Calibri Light</vt:lpstr>
      <vt:lpstr>Wingdings</vt:lpstr>
      <vt:lpstr>Office Theme</vt:lpstr>
      <vt:lpstr>Equation</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General Stochastic Processes</vt:lpstr>
      <vt:lpstr>PowerPoint Presentation</vt:lpstr>
      <vt:lpstr>PowerPoint Presentation</vt:lpstr>
      <vt:lpstr>PowerPoint Presentation</vt:lpstr>
      <vt:lpstr>Weiner Process</vt:lpstr>
      <vt:lpstr>Weiner Process</vt:lpstr>
      <vt:lpstr>Ornstein-Uhlenbeck Process</vt:lpstr>
      <vt:lpstr>Ornstein-Uhlenbeck Process</vt:lpstr>
      <vt:lpstr>Ornstein-Uhlenbeck Process</vt:lpstr>
      <vt:lpstr>Ornstein-Uhlenbeck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Calculus</dc:title>
  <dc:creator>Andrew Douglas</dc:creator>
  <cp:lastModifiedBy>Andrew Douglas</cp:lastModifiedBy>
  <cp:revision>136</cp:revision>
  <dcterms:created xsi:type="dcterms:W3CDTF">2019-07-25T21:46:33Z</dcterms:created>
  <dcterms:modified xsi:type="dcterms:W3CDTF">2024-09-23T15:27:29Z</dcterms:modified>
</cp:coreProperties>
</file>